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44.xml" ContentType="application/vnd.openxmlformats-officedocument.presentationml.slide+xml"/>
  <Override PartName="/ppt/slides/slide153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0"/>
  </p:notesMasterIdLst>
  <p:sldIdLst>
    <p:sldId id="427" r:id="rId2"/>
    <p:sldId id="573" r:id="rId3"/>
    <p:sldId id="428" r:id="rId4"/>
    <p:sldId id="429" r:id="rId5"/>
    <p:sldId id="430" r:id="rId6"/>
    <p:sldId id="431" r:id="rId7"/>
    <p:sldId id="432" r:id="rId8"/>
    <p:sldId id="433" r:id="rId9"/>
    <p:sldId id="434" r:id="rId10"/>
    <p:sldId id="435" r:id="rId11"/>
    <p:sldId id="436" r:id="rId12"/>
    <p:sldId id="437" r:id="rId13"/>
    <p:sldId id="438" r:id="rId14"/>
    <p:sldId id="439" r:id="rId15"/>
    <p:sldId id="440" r:id="rId16"/>
    <p:sldId id="441" r:id="rId17"/>
    <p:sldId id="442" r:id="rId18"/>
    <p:sldId id="443" r:id="rId19"/>
    <p:sldId id="444" r:id="rId20"/>
    <p:sldId id="445" r:id="rId21"/>
    <p:sldId id="446" r:id="rId22"/>
    <p:sldId id="447" r:id="rId23"/>
    <p:sldId id="448" r:id="rId24"/>
    <p:sldId id="449" r:id="rId25"/>
    <p:sldId id="450" r:id="rId26"/>
    <p:sldId id="451" r:id="rId27"/>
    <p:sldId id="454" r:id="rId28"/>
    <p:sldId id="455" r:id="rId29"/>
    <p:sldId id="456" r:id="rId30"/>
    <p:sldId id="457" r:id="rId31"/>
    <p:sldId id="459" r:id="rId32"/>
    <p:sldId id="460" r:id="rId33"/>
    <p:sldId id="574" r:id="rId34"/>
    <p:sldId id="458" r:id="rId35"/>
    <p:sldId id="461" r:id="rId36"/>
    <p:sldId id="462" r:id="rId37"/>
    <p:sldId id="463" r:id="rId38"/>
    <p:sldId id="464" r:id="rId39"/>
    <p:sldId id="465" r:id="rId40"/>
    <p:sldId id="466" r:id="rId41"/>
    <p:sldId id="467" r:id="rId42"/>
    <p:sldId id="468" r:id="rId43"/>
    <p:sldId id="469" r:id="rId44"/>
    <p:sldId id="575" r:id="rId45"/>
    <p:sldId id="512" r:id="rId46"/>
    <p:sldId id="513" r:id="rId47"/>
    <p:sldId id="472" r:id="rId48"/>
    <p:sldId id="473" r:id="rId49"/>
    <p:sldId id="474" r:id="rId50"/>
    <p:sldId id="475" r:id="rId51"/>
    <p:sldId id="476" r:id="rId52"/>
    <p:sldId id="477" r:id="rId53"/>
    <p:sldId id="478" r:id="rId54"/>
    <p:sldId id="479" r:id="rId55"/>
    <p:sldId id="480" r:id="rId56"/>
    <p:sldId id="481" r:id="rId57"/>
    <p:sldId id="482" r:id="rId58"/>
    <p:sldId id="483" r:id="rId59"/>
    <p:sldId id="484" r:id="rId60"/>
    <p:sldId id="485" r:id="rId61"/>
    <p:sldId id="486" r:id="rId62"/>
    <p:sldId id="487" r:id="rId63"/>
    <p:sldId id="488" r:id="rId64"/>
    <p:sldId id="489" r:id="rId65"/>
    <p:sldId id="490" r:id="rId66"/>
    <p:sldId id="491" r:id="rId67"/>
    <p:sldId id="492" r:id="rId68"/>
    <p:sldId id="493" r:id="rId69"/>
    <p:sldId id="494" r:id="rId70"/>
    <p:sldId id="495" r:id="rId71"/>
    <p:sldId id="502" r:id="rId72"/>
    <p:sldId id="503" r:id="rId73"/>
    <p:sldId id="496" r:id="rId74"/>
    <p:sldId id="497" r:id="rId75"/>
    <p:sldId id="498" r:id="rId76"/>
    <p:sldId id="499" r:id="rId77"/>
    <p:sldId id="500" r:id="rId78"/>
    <p:sldId id="501" r:id="rId79"/>
    <p:sldId id="504" r:id="rId80"/>
    <p:sldId id="505" r:id="rId81"/>
    <p:sldId id="506" r:id="rId82"/>
    <p:sldId id="507" r:id="rId83"/>
    <p:sldId id="514" r:id="rId84"/>
    <p:sldId id="508" r:id="rId85"/>
    <p:sldId id="509" r:id="rId86"/>
    <p:sldId id="576" r:id="rId87"/>
    <p:sldId id="515" r:id="rId88"/>
    <p:sldId id="516" r:id="rId89"/>
    <p:sldId id="517" r:id="rId90"/>
    <p:sldId id="518" r:id="rId91"/>
    <p:sldId id="519" r:id="rId92"/>
    <p:sldId id="520" r:id="rId93"/>
    <p:sldId id="521" r:id="rId94"/>
    <p:sldId id="522" r:id="rId95"/>
    <p:sldId id="523" r:id="rId96"/>
    <p:sldId id="524" r:id="rId97"/>
    <p:sldId id="525" r:id="rId98"/>
    <p:sldId id="526" r:id="rId99"/>
    <p:sldId id="577" r:id="rId100"/>
    <p:sldId id="527" r:id="rId101"/>
    <p:sldId id="528" r:id="rId102"/>
    <p:sldId id="588" r:id="rId103"/>
    <p:sldId id="589" r:id="rId104"/>
    <p:sldId id="529" r:id="rId105"/>
    <p:sldId id="530" r:id="rId106"/>
    <p:sldId id="531" r:id="rId107"/>
    <p:sldId id="532" r:id="rId108"/>
    <p:sldId id="533" r:id="rId109"/>
    <p:sldId id="534" r:id="rId110"/>
    <p:sldId id="535" r:id="rId111"/>
    <p:sldId id="536" r:id="rId112"/>
    <p:sldId id="578" r:id="rId113"/>
    <p:sldId id="537" r:id="rId114"/>
    <p:sldId id="538" r:id="rId115"/>
    <p:sldId id="539" r:id="rId116"/>
    <p:sldId id="540" r:id="rId117"/>
    <p:sldId id="541" r:id="rId118"/>
    <p:sldId id="542" r:id="rId119"/>
    <p:sldId id="543" r:id="rId120"/>
    <p:sldId id="544" r:id="rId121"/>
    <p:sldId id="545" r:id="rId122"/>
    <p:sldId id="546" r:id="rId123"/>
    <p:sldId id="582" r:id="rId124"/>
    <p:sldId id="583" r:id="rId125"/>
    <p:sldId id="586" r:id="rId126"/>
    <p:sldId id="547" r:id="rId127"/>
    <p:sldId id="548" r:id="rId128"/>
    <p:sldId id="584" r:id="rId129"/>
    <p:sldId id="585" r:id="rId130"/>
    <p:sldId id="426" r:id="rId131"/>
    <p:sldId id="579" r:id="rId132"/>
    <p:sldId id="549" r:id="rId133"/>
    <p:sldId id="550" r:id="rId134"/>
    <p:sldId id="551" r:id="rId135"/>
    <p:sldId id="552" r:id="rId136"/>
    <p:sldId id="553" r:id="rId137"/>
    <p:sldId id="554" r:id="rId138"/>
    <p:sldId id="555" r:id="rId139"/>
    <p:sldId id="556" r:id="rId140"/>
    <p:sldId id="557" r:id="rId141"/>
    <p:sldId id="558" r:id="rId142"/>
    <p:sldId id="559" r:id="rId143"/>
    <p:sldId id="560" r:id="rId144"/>
    <p:sldId id="561" r:id="rId145"/>
    <p:sldId id="562" r:id="rId146"/>
    <p:sldId id="580" r:id="rId147"/>
    <p:sldId id="563" r:id="rId148"/>
    <p:sldId id="564" r:id="rId149"/>
    <p:sldId id="581" r:id="rId150"/>
    <p:sldId id="565" r:id="rId151"/>
    <p:sldId id="566" r:id="rId152"/>
    <p:sldId id="567" r:id="rId153"/>
    <p:sldId id="568" r:id="rId154"/>
    <p:sldId id="569" r:id="rId155"/>
    <p:sldId id="570" r:id="rId156"/>
    <p:sldId id="571" r:id="rId157"/>
    <p:sldId id="572" r:id="rId158"/>
    <p:sldId id="587" r:id="rId1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0066"/>
    <a:srgbClr val="FFFFCC"/>
    <a:srgbClr val="FF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24" autoAdjust="0"/>
  </p:normalViewPr>
  <p:slideViewPr>
    <p:cSldViewPr snapToGrid="0">
      <p:cViewPr varScale="1">
        <p:scale>
          <a:sx n="69" d="100"/>
          <a:sy n="69" d="100"/>
        </p:scale>
        <p:origin x="-78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97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998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999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9000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001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90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004954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79CFF-C049-48C8-B6CA-3B150F0D7841}" type="datetimeFigureOut">
              <a:rPr lang="en-IN" smtClean="0"/>
              <a:pPr/>
              <a:t>18/10/2023</a:t>
            </a:fld>
            <a:endParaRPr lang="en-IN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A4A09-D55C-49FB-9A1C-B7BACC7588B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048965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04896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79CFF-C049-48C8-B6CA-3B150F0D7841}" type="datetimeFigureOut">
              <a:rPr lang="en-IN" smtClean="0"/>
              <a:pPr/>
              <a:t>18/10/2023</a:t>
            </a:fld>
            <a:endParaRPr lang="en-IN"/>
          </a:p>
        </p:txBody>
      </p:sp>
      <p:sp>
        <p:nvSpPr>
          <p:cNvPr id="104896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96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A4A09-D55C-49FB-9A1C-B7BACC7588B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48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048949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04895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79CFF-C049-48C8-B6CA-3B150F0D7841}" type="datetimeFigureOut">
              <a:rPr lang="en-IN" smtClean="0"/>
              <a:pPr/>
              <a:t>18/10/2023</a:t>
            </a:fld>
            <a:endParaRPr lang="en-IN"/>
          </a:p>
        </p:txBody>
      </p:sp>
      <p:sp>
        <p:nvSpPr>
          <p:cNvPr id="104895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95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A4A09-D55C-49FB-9A1C-B7BACC7588B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0489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04895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79CFF-C049-48C8-B6CA-3B150F0D7841}" type="datetimeFigureOut">
              <a:rPr lang="en-IN" smtClean="0"/>
              <a:pPr/>
              <a:t>18/10/2023</a:t>
            </a:fld>
            <a:endParaRPr lang="en-IN"/>
          </a:p>
        </p:txBody>
      </p:sp>
      <p:sp>
        <p:nvSpPr>
          <p:cNvPr id="104895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95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A4A09-D55C-49FB-9A1C-B7BACC7588B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9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048970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97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79CFF-C049-48C8-B6CA-3B150F0D7841}" type="datetimeFigureOut">
              <a:rPr lang="en-IN" smtClean="0"/>
              <a:pPr/>
              <a:t>18/10/2023</a:t>
            </a:fld>
            <a:endParaRPr lang="en-IN"/>
          </a:p>
        </p:txBody>
      </p:sp>
      <p:sp>
        <p:nvSpPr>
          <p:cNvPr id="104897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97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A4A09-D55C-49FB-9A1C-B7BACC7588B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048975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048976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04897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79CFF-C049-48C8-B6CA-3B150F0D7841}" type="datetimeFigureOut">
              <a:rPr lang="en-IN" smtClean="0"/>
              <a:pPr/>
              <a:t>18/10/2023</a:t>
            </a:fld>
            <a:endParaRPr lang="en-IN"/>
          </a:p>
        </p:txBody>
      </p:sp>
      <p:sp>
        <p:nvSpPr>
          <p:cNvPr id="104897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97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A4A09-D55C-49FB-9A1C-B7BACC7588B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80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048981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982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04898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984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04898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79CFF-C049-48C8-B6CA-3B150F0D7841}" type="datetimeFigureOut">
              <a:rPr lang="en-IN" smtClean="0"/>
              <a:pPr/>
              <a:t>18/10/2023</a:t>
            </a:fld>
            <a:endParaRPr lang="en-IN"/>
          </a:p>
        </p:txBody>
      </p:sp>
      <p:sp>
        <p:nvSpPr>
          <p:cNvPr id="104898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98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A4A09-D55C-49FB-9A1C-B7BACC7588B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4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04894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79CFF-C049-48C8-B6CA-3B150F0D7841}" type="datetimeFigureOut">
              <a:rPr lang="en-IN" smtClean="0"/>
              <a:pPr/>
              <a:t>18/10/2023</a:t>
            </a:fld>
            <a:endParaRPr lang="en-IN"/>
          </a:p>
        </p:txBody>
      </p:sp>
      <p:sp>
        <p:nvSpPr>
          <p:cNvPr id="104894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94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A4A09-D55C-49FB-9A1C-B7BACC7588B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8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79CFF-C049-48C8-B6CA-3B150F0D7841}" type="datetimeFigureOut">
              <a:rPr lang="en-IN" smtClean="0"/>
              <a:pPr/>
              <a:t>18/10/2023</a:t>
            </a:fld>
            <a:endParaRPr lang="en-IN"/>
          </a:p>
        </p:txBody>
      </p:sp>
      <p:sp>
        <p:nvSpPr>
          <p:cNvPr id="104898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99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A4A09-D55C-49FB-9A1C-B7BACC7588B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91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048992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048993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99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79CFF-C049-48C8-B6CA-3B150F0D7841}" type="datetimeFigureOut">
              <a:rPr lang="en-IN" smtClean="0"/>
              <a:pPr/>
              <a:t>18/10/2023</a:t>
            </a:fld>
            <a:endParaRPr lang="en-IN"/>
          </a:p>
        </p:txBody>
      </p:sp>
      <p:sp>
        <p:nvSpPr>
          <p:cNvPr id="104899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99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A4A09-D55C-49FB-9A1C-B7BACC7588B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58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048959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1048960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96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79CFF-C049-48C8-B6CA-3B150F0D7841}" type="datetimeFigureOut">
              <a:rPr lang="en-IN" smtClean="0"/>
              <a:pPr/>
              <a:t>18/10/2023</a:t>
            </a:fld>
            <a:endParaRPr lang="en-IN"/>
          </a:p>
        </p:txBody>
      </p:sp>
      <p:sp>
        <p:nvSpPr>
          <p:cNvPr id="104896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96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A4A09-D55C-49FB-9A1C-B7BACC7588B8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79CFF-C049-48C8-B6CA-3B150F0D7841}" type="datetimeFigureOut">
              <a:rPr lang="en-IN" smtClean="0"/>
              <a:pPr/>
              <a:t>18/10/2023</a:t>
            </a:fld>
            <a:endParaRPr lang="en-IN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A4A09-D55C-49FB-9A1C-B7BACC7588B8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2.jpeg"/><Relationship Id="rId7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8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2.png"/><Relationship Id="rId4" Type="http://schemas.openxmlformats.org/officeDocument/2006/relationships/image" Target="../media/image141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jpeg"/><Relationship Id="rId4" Type="http://schemas.openxmlformats.org/officeDocument/2006/relationships/image" Target="../media/image56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8.jpeg"/><Relationship Id="rId4" Type="http://schemas.openxmlformats.org/officeDocument/2006/relationships/image" Target="../media/image160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7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8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3.jpeg"/><Relationship Id="rId5" Type="http://schemas.openxmlformats.org/officeDocument/2006/relationships/image" Target="../media/image124.jpeg"/><Relationship Id="rId4" Type="http://schemas.openxmlformats.org/officeDocument/2006/relationships/image" Target="../media/image18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6.jpeg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9.jpeg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9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5.jpeg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jpeg"/><Relationship Id="rId7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64.jpeg"/><Relationship Id="rId3" Type="http://schemas.openxmlformats.org/officeDocument/2006/relationships/image" Target="../media/image2.jpeg"/><Relationship Id="rId7" Type="http://schemas.openxmlformats.org/officeDocument/2006/relationships/image" Target="../media/image60.jpeg"/><Relationship Id="rId12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11" Type="http://schemas.openxmlformats.org/officeDocument/2006/relationships/image" Target="../media/image63.jpeg"/><Relationship Id="rId5" Type="http://schemas.openxmlformats.org/officeDocument/2006/relationships/image" Target="../media/image8.jpeg"/><Relationship Id="rId10" Type="http://schemas.openxmlformats.org/officeDocument/2006/relationships/image" Target="../media/image62.jpeg"/><Relationship Id="rId4" Type="http://schemas.openxmlformats.org/officeDocument/2006/relationships/image" Target="../media/image6.jpeg"/><Relationship Id="rId9" Type="http://schemas.openxmlformats.org/officeDocument/2006/relationships/image" Target="../media/image61.jpeg"/><Relationship Id="rId1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jpeg"/><Relationship Id="rId7" Type="http://schemas.openxmlformats.org/officeDocument/2006/relationships/image" Target="../media/image10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jpeg"/><Relationship Id="rId5" Type="http://schemas.openxmlformats.org/officeDocument/2006/relationships/image" Target="../media/image62.jpeg"/><Relationship Id="rId10" Type="http://schemas.openxmlformats.org/officeDocument/2006/relationships/image" Target="../media/image110.jpeg"/><Relationship Id="rId4" Type="http://schemas.openxmlformats.org/officeDocument/2006/relationships/image" Target="../media/image48.jpeg"/><Relationship Id="rId9" Type="http://schemas.openxmlformats.org/officeDocument/2006/relationships/image" Target="../media/image109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29359" y="3302632"/>
            <a:ext cx="9940835" cy="181588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IN" sz="2800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3.4.1 Extension activities are carried out in the neighbourhood community, sensitizing students to social issues for their holistic development and the impact there of during the years 2022–23.  </a:t>
            </a:r>
            <a:br>
              <a:rPr lang="en-IN" sz="2800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endParaRPr lang="en-IN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71" y="2599509"/>
            <a:ext cx="4324921" cy="33571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454" y="2612571"/>
            <a:ext cx="4371151" cy="3344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Bhajan  Sandhya at Gate Way of India, CSMT. 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02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October 2022.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780" y="2577329"/>
            <a:ext cx="4155228" cy="3549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91" y="2586446"/>
            <a:ext cx="4219015" cy="3579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Collection of Donation at Sagarli Gaon. 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19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20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&amp; 21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October 2022.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7" name="Picture 6" descr="WhatsApp Image 2023-09-26 at 10.57.10 PM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05345" y="2618510"/>
            <a:ext cx="2632364" cy="3546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WhatsApp Image 2023-09-26 at 10.57.10 PM (1)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85855" y="2632364"/>
            <a:ext cx="2632363" cy="3560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WhatsApp Image 2023-09-26 at 10.57.09 PM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38654" y="2687782"/>
            <a:ext cx="2660073" cy="3526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Donation Drive at Ayregaon Slum Area, Kopar (E). 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22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October 2022.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50" y="2666527"/>
            <a:ext cx="4343011" cy="35122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653" y="2664822"/>
            <a:ext cx="4442795" cy="35008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Donation Drive at </a:t>
            </a:r>
            <a:r>
              <a:rPr lang="en-US" sz="29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Maitri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Old Age Home. 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24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October 2022.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711" r="19322"/>
          <a:stretch/>
        </p:blipFill>
        <p:spPr>
          <a:xfrm>
            <a:off x="1322524" y="2408859"/>
            <a:ext cx="3337108" cy="40964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723" y="2442754"/>
            <a:ext cx="5742332" cy="4101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Donation Drive at </a:t>
            </a:r>
            <a:r>
              <a:rPr lang="en-US" sz="29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Janani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Ashish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24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October 2022.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612571"/>
            <a:ext cx="6361611" cy="3500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38652" y="3056710"/>
            <a:ext cx="5891348" cy="3344090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Cleanliness Drive under the banner of Paryavaran Janjagruti and Swachhta Week at Dombivli Bus Depo.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08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June 2022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Street Play on National Unity Day at NSS  Adopted Area, Sagarli Gaon. 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31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October 2022.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6103"/>
          <a:stretch/>
        </p:blipFill>
        <p:spPr>
          <a:xfrm>
            <a:off x="2458763" y="2470584"/>
            <a:ext cx="3197455" cy="40477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7794"/>
          <a:stretch/>
        </p:blipFill>
        <p:spPr>
          <a:xfrm>
            <a:off x="6352045" y="2470581"/>
            <a:ext cx="3105464" cy="4073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15374" y="3107152"/>
            <a:ext cx="4194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NOVEMBER</a:t>
            </a:r>
            <a:r>
              <a:rPr lang="en-IN" sz="32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IN" sz="3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</a:t>
            </a:r>
            <a:endParaRPr lang="en-IN" sz="32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4" name="AutoShape 22" descr="Happy Street | Greeting Card Associ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96" name="AutoShape 24" descr="Happy Street | Greeting Card Associ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68962" name="AutoShape 2" descr="Wet or Dry? How to segregate and manage waste. - Protech Tarun Nag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8" name="Picture 20" descr="Young People's Theatre Company, Inc. | Michigan City IN"/>
          <p:cNvPicPr>
            <a:picLocks noChangeAspect="1" noChangeArrowheads="1"/>
          </p:cNvPicPr>
          <p:nvPr/>
        </p:nvPicPr>
        <p:blipFill>
          <a:blip r:embed="rId4" cstate="print"/>
          <a:srcRect l="12557" t="13631" r="11506" b="8131"/>
          <a:stretch>
            <a:fillRect/>
          </a:stretch>
        </p:blipFill>
        <p:spPr bwMode="auto">
          <a:xfrm>
            <a:off x="783606" y="2595747"/>
            <a:ext cx="1761673" cy="1815057"/>
          </a:xfrm>
          <a:prstGeom prst="rect">
            <a:avLst/>
          </a:prstGeom>
          <a:noFill/>
        </p:spPr>
      </p:pic>
      <p:pic>
        <p:nvPicPr>
          <p:cNvPr id="171010" name="Picture 2" descr="Secure online sessions with clients - Marketing for your therapy practi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31804" y="4943477"/>
            <a:ext cx="2090174" cy="1602467"/>
          </a:xfrm>
          <a:prstGeom prst="rect">
            <a:avLst/>
          </a:prstGeom>
          <a:noFill/>
        </p:spPr>
      </p:pic>
      <p:pic>
        <p:nvPicPr>
          <p:cNvPr id="171012" name="Picture 4" descr="Keep Yourself Aware on National Cancer Awareness Day - GoMedii"/>
          <p:cNvPicPr>
            <a:picLocks noChangeAspect="1" noChangeArrowheads="1"/>
          </p:cNvPicPr>
          <p:nvPr/>
        </p:nvPicPr>
        <p:blipFill>
          <a:blip r:embed="rId6" cstate="print"/>
          <a:srcRect l="24744" t="17592" r="30911" b="18122"/>
          <a:stretch>
            <a:fillRect/>
          </a:stretch>
        </p:blipFill>
        <p:spPr bwMode="auto">
          <a:xfrm>
            <a:off x="8998859" y="2598057"/>
            <a:ext cx="2442969" cy="1770743"/>
          </a:xfrm>
          <a:prstGeom prst="rect">
            <a:avLst/>
          </a:prstGeom>
          <a:noFill/>
        </p:spPr>
      </p:pic>
      <p:pic>
        <p:nvPicPr>
          <p:cNvPr id="14" name="Picture 4" descr="Film Screening Stock Illustrations – 770 Film Screening Stock  Illustrations, Vectors &amp; Clipart - Dreamstim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92098" y="4858123"/>
            <a:ext cx="2249715" cy="158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1014" name="Picture 6" descr="Happy Children's Day 2021: History, Significance and celebration | Books  News – India TV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01211" y="4693393"/>
            <a:ext cx="2889956" cy="1625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Online Session on Anti – Corruption. 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04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November 2022.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="" xmlns:a16="http://schemas.microsoft.com/office/drawing/2014/main" id="{CDAF93EA-23B8-B836-3021-D14637B92F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803" y="2396561"/>
            <a:ext cx="2648791" cy="3756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9177" y="2403567"/>
            <a:ext cx="2547258" cy="37621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Online Session on importance of Vigilance Awareness Week. 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06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November 2022.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640BB6A-5E3B-81E6-CC84-E763231CB5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7463" t="38622" r="62059" b="21751"/>
          <a:stretch/>
        </p:blipFill>
        <p:spPr>
          <a:xfrm>
            <a:off x="2664210" y="2357372"/>
            <a:ext cx="2757601" cy="4239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9991B71-0D59-4F5B-EC70-ECAB1EBDBA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75993" t="38034" r="14355" b="21947"/>
          <a:stretch/>
        </p:blipFill>
        <p:spPr>
          <a:xfrm>
            <a:off x="6344056" y="2312126"/>
            <a:ext cx="2638852" cy="4245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Cancer Awareness Day at Ayregaon, Kopar (E). 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07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November 2022.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59" y="2588149"/>
            <a:ext cx="4292503" cy="3538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37" t="27981" r="11173"/>
          <a:stretch/>
        </p:blipFill>
        <p:spPr>
          <a:xfrm>
            <a:off x="5693015" y="2599510"/>
            <a:ext cx="5305911" cy="3513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Documentary Screening on National  Education  Day at Zilla Parishad School. 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11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November 2022.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66" y="2420035"/>
            <a:ext cx="4389044" cy="3829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550" y="2403566"/>
            <a:ext cx="4480302" cy="384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545" y="2563090"/>
            <a:ext cx="3660975" cy="3380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288" y="2567445"/>
            <a:ext cx="3614031" cy="3320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Children’s Day Celebration. 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14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November 2022.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5" name="Picture 4" descr="IMG-20221114-WA00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0428" y="2604223"/>
            <a:ext cx="3970542" cy="3297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IMG-20221114-WA00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80648" y="2618078"/>
            <a:ext cx="3735097" cy="3242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IMG-20221114-WA000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24570" y="2646217"/>
            <a:ext cx="3518048" cy="3228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5 Days Leadership Training Program. 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29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November - 03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December 2022. 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="" xmlns:a16="http://schemas.microsoft.com/office/drawing/2014/main" id="{0DEACE69-2C4B-4564-F5CC-9276E000E7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06" y="2357228"/>
            <a:ext cx="3265915" cy="2240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group of people sitting in a room&#10;&#10;Description automatically generated with medium confidence">
            <a:extLst>
              <a:ext uri="{FF2B5EF4-FFF2-40B4-BE49-F238E27FC236}">
                <a16:creationId xmlns="" xmlns:a16="http://schemas.microsoft.com/office/drawing/2014/main" id="{CE8EEC70-5A71-4AA6-B996-95E174314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401" y="2605421"/>
            <a:ext cx="3028270" cy="3312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="" xmlns:a16="http://schemas.microsoft.com/office/drawing/2014/main" id="{2C81C7DC-A0C3-B25C-E6B6-AFAFA2AE4A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364" y="2927497"/>
            <a:ext cx="3502881" cy="2656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="" xmlns:a16="http://schemas.microsoft.com/office/drawing/2014/main" id="{9337909A-AFE8-EDC2-6650-A2CB1BC536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39" y="4661689"/>
            <a:ext cx="3314006" cy="1984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15374" y="3107152"/>
            <a:ext cx="4194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DECEMBER</a:t>
            </a:r>
            <a:r>
              <a:rPr lang="en-IN" sz="32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IN" sz="3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</a:t>
            </a:r>
            <a:endParaRPr lang="en-IN" sz="32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4" name="AutoShape 22" descr="Happy Street | Greeting Card Associ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96" name="AutoShape 24" descr="Happy Street | Greeting Card Associ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68962" name="AutoShape 2" descr="Wet or Dry? How to segregate and manage waste. - Protech Tarun Nag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71016" name="Picture 8" descr="An Expert talks on “AIDS Prevention and Awareness” &amp; Poster Competition on  “World AIDS Day” theme at Mandsaur University, Mandsaur under Red Ribbon  Club | Mandsaur Universi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0815" y="3620036"/>
            <a:ext cx="2268145" cy="2268145"/>
          </a:xfrm>
          <a:prstGeom prst="rect">
            <a:avLst/>
          </a:prstGeom>
          <a:noFill/>
        </p:spPr>
      </p:pic>
      <p:pic>
        <p:nvPicPr>
          <p:cNvPr id="1026" name="Picture 2" descr="Premium Vector | Two children with camping tent on white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52753" y="3036743"/>
            <a:ext cx="2894271" cy="31562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Celebrating World Aids Day at Dombivli Station . 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01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December 2022.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5" name="Picture 4" descr="A couple of girls posing for the camera&#10;&#10;Description automatically generated with low confidence">
            <a:extLst>
              <a:ext uri="{FF2B5EF4-FFF2-40B4-BE49-F238E27FC236}">
                <a16:creationId xmlns="" xmlns:a16="http://schemas.microsoft.com/office/drawing/2014/main" id="{8931324C-FCE0-76D5-26EE-D6E098A19A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21" y="2504566"/>
            <a:ext cx="2894480" cy="3859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="" xmlns:a16="http://schemas.microsoft.com/office/drawing/2014/main" id="{17685990-8D10-BC53-B086-E8CA91DB4E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574" y="2534195"/>
            <a:ext cx="6140951" cy="38296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7 Days Residential  Camp. 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22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December – 28</a:t>
            </a:r>
            <a:r>
              <a:rPr lang="en-US" sz="2900" b="1" baseline="3000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December 2022. 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2" name="Picture 11" descr="A group of people performing on stage&#10;&#10;Description automatically generated with medium confidence">
            <a:extLst>
              <a:ext uri="{FF2B5EF4-FFF2-40B4-BE49-F238E27FC236}">
                <a16:creationId xmlns="" xmlns:a16="http://schemas.microsoft.com/office/drawing/2014/main" id="{1F0F169B-E60C-04A3-61D6-BEF3A695AF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272" y="2743201"/>
            <a:ext cx="4231456" cy="3321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 descr="A group of people sitting on the floor&#10;&#10;Description automatically generated with low confidence">
            <a:extLst>
              <a:ext uri="{FF2B5EF4-FFF2-40B4-BE49-F238E27FC236}">
                <a16:creationId xmlns="" xmlns:a16="http://schemas.microsoft.com/office/drawing/2014/main" id="{3093F636-35FE-8E87-EE20-CED1055B18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92" y="2788312"/>
            <a:ext cx="4336357" cy="32522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38652" y="3056710"/>
            <a:ext cx="5891348" cy="3344090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Cleanliness Drive at Dombivli Railway Station under the banner of  </a:t>
            </a:r>
            <a:r>
              <a:rPr lang="en-US" sz="29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Paryaavaran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Janjagruti and Swachhta Week.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09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June 2022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1" name="Rectangle 11"/>
          <p:cNvSpPr/>
          <p:nvPr/>
        </p:nvSpPr>
        <p:spPr>
          <a:xfrm>
            <a:off x="2583767" y="-42203"/>
            <a:ext cx="7179212" cy="2059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South Indian Association’s</a:t>
            </a:r>
          </a:p>
          <a:p>
            <a:pPr algn="ctr"/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S.I.A. College of Higher Education               </a:t>
            </a:r>
            <a:endParaRPr lang="en-I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Affiliated to University of Mumbai</a:t>
            </a:r>
          </a:p>
          <a:p>
            <a:pPr algn="ctr"/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Accredited B+ by NAAC</a:t>
            </a:r>
          </a:p>
          <a:p>
            <a:pPr algn="ctr"/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P-88, MIDC Residential Area </a:t>
            </a:r>
            <a:r>
              <a:rPr lang="en-I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Dombivli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Gymkhana Road,</a:t>
            </a:r>
          </a:p>
          <a:p>
            <a:pPr algn="ctr"/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Near </a:t>
            </a:r>
            <a:r>
              <a:rPr lang="en-I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Balaji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Mandir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Dombivli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(East), 421203.</a:t>
            </a:r>
            <a:endParaRPr lang="en-IN" dirty="0"/>
          </a:p>
        </p:txBody>
      </p:sp>
      <p:pic>
        <p:nvPicPr>
          <p:cNvPr id="2097391" name="Picture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0676" y="14068"/>
            <a:ext cx="2265680" cy="1699260"/>
          </a:xfrm>
          <a:prstGeom prst="rect">
            <a:avLst/>
          </a:prstGeom>
        </p:spPr>
      </p:pic>
      <p:pic>
        <p:nvPicPr>
          <p:cNvPr id="2097392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41746" y="88033"/>
            <a:ext cx="1709297" cy="1709297"/>
          </a:xfrm>
          <a:prstGeom prst="rect">
            <a:avLst/>
          </a:prstGeom>
        </p:spPr>
      </p:pic>
      <p:sp>
        <p:nvSpPr>
          <p:cNvPr id="1048882" name="AutoShape 8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48883" name="AutoShape 10" descr="Mirror Clipart Printable Hand - Gold Mirror Frame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139314" cy="31393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3" name="Picture 2" descr="A group of people sitting on the floor&#10;&#10;Description automatically generated with low confidence">
            <a:extLst>
              <a:ext uri="{FF2B5EF4-FFF2-40B4-BE49-F238E27FC236}">
                <a16:creationId xmlns="" xmlns:a16="http://schemas.microsoft.com/office/drawing/2014/main" id="{3093F636-35FE-8E87-EE20-CED1055B18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64" y="2067878"/>
            <a:ext cx="4947653" cy="3710740"/>
          </a:xfrm>
          <a:prstGeom prst="rect">
            <a:avLst/>
          </a:prstGeom>
        </p:spPr>
      </p:pic>
      <p:pic>
        <p:nvPicPr>
          <p:cNvPr id="5" name="Picture 4" descr="A group of people on stage&#10;&#10;Description automatically generated with medium confidence">
            <a:extLst>
              <a:ext uri="{FF2B5EF4-FFF2-40B4-BE49-F238E27FC236}">
                <a16:creationId xmlns="" xmlns:a16="http://schemas.microsoft.com/office/drawing/2014/main" id="{4C260644-DE2F-63D9-4096-4052924DF5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120" y="2044632"/>
            <a:ext cx="5436905" cy="37732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2397702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13776" y="3470002"/>
            <a:ext cx="41946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JANUARY</a:t>
            </a:r>
            <a:r>
              <a:rPr lang="en-IN" sz="4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4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</a:t>
            </a:r>
            <a:endParaRPr lang="en-IN" sz="40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4" name="AutoShape 22" descr="Happy Street | Greeting Card Associ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96" name="AutoShape 24" descr="Happy Street | Greeting Card Associ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68962" name="AutoShape 2" descr="Wet or Dry? How to segregate and manage waste. - Protech Tarun Nag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68968" name="Picture 8" descr="Free Vector | Human blood donate on whit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92566" y="4858658"/>
            <a:ext cx="2077061" cy="1498599"/>
          </a:xfrm>
          <a:prstGeom prst="rect">
            <a:avLst/>
          </a:prstGeom>
          <a:noFill/>
        </p:spPr>
      </p:pic>
      <p:pic>
        <p:nvPicPr>
          <p:cNvPr id="16" name="Picture 20" descr="Young People's Theatre Company, Inc. | Michigan City IN"/>
          <p:cNvPicPr>
            <a:picLocks noChangeAspect="1" noChangeArrowheads="1"/>
          </p:cNvPicPr>
          <p:nvPr/>
        </p:nvPicPr>
        <p:blipFill>
          <a:blip r:embed="rId5" cstate="print"/>
          <a:srcRect l="12557" t="13631" r="11506" b="8131"/>
          <a:stretch>
            <a:fillRect/>
          </a:stretch>
        </p:blipFill>
        <p:spPr bwMode="auto">
          <a:xfrm>
            <a:off x="1228270" y="2623456"/>
            <a:ext cx="1761673" cy="1815057"/>
          </a:xfrm>
          <a:prstGeom prst="rect">
            <a:avLst/>
          </a:prstGeom>
          <a:noFill/>
        </p:spPr>
      </p:pic>
      <p:pic>
        <p:nvPicPr>
          <p:cNvPr id="17" name="Picture 16" descr="image-removebg-preview (6).png"/>
          <p:cNvPicPr>
            <a:picLocks noChangeAspect="1"/>
          </p:cNvPicPr>
          <p:nvPr/>
        </p:nvPicPr>
        <p:blipFill>
          <a:blip r:embed="rId6" cstate="print"/>
          <a:srcRect l="15562" t="26000" r="15257" b="9493"/>
          <a:stretch>
            <a:fillRect/>
          </a:stretch>
        </p:blipFill>
        <p:spPr>
          <a:xfrm>
            <a:off x="8605158" y="2730498"/>
            <a:ext cx="2383502" cy="1333501"/>
          </a:xfrm>
          <a:prstGeom prst="rect">
            <a:avLst/>
          </a:prstGeom>
        </p:spPr>
      </p:pic>
      <p:pic>
        <p:nvPicPr>
          <p:cNvPr id="172034" name="Picture 2" descr="Human Pyramid of Colorful Paper Cut-out People on White Background -  Concept of Teamwork and Diversity Stock Image - Image of business,  partnership: 148543509"/>
          <p:cNvPicPr>
            <a:picLocks noChangeAspect="1" noChangeArrowheads="1"/>
          </p:cNvPicPr>
          <p:nvPr/>
        </p:nvPicPr>
        <p:blipFill>
          <a:blip r:embed="rId7" cstate="print"/>
          <a:srcRect l="12815" t="4566" r="33851" b="10683"/>
          <a:stretch>
            <a:fillRect/>
          </a:stretch>
        </p:blipFill>
        <p:spPr bwMode="auto">
          <a:xfrm>
            <a:off x="1727200" y="4659086"/>
            <a:ext cx="1860956" cy="1973943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4542967" y="5225143"/>
            <a:ext cx="3135085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IN" b="1" cap="all" dirty="0" smtClean="0">
                <a:ln w="0"/>
                <a:solidFill>
                  <a:srgbClr val="FF0066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IG POSTER MAKING COMPETITION</a:t>
            </a:r>
            <a:endParaRPr lang="en-IN" b="1" cap="all" dirty="0">
              <a:ln w="0"/>
              <a:solidFill>
                <a:srgbClr val="FF0066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Street Play on Road Safety at Morvika, Dombivli (E). 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06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January 2023.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81" y="2566377"/>
            <a:ext cx="3946695" cy="37429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17" t="30986"/>
          <a:stretch/>
        </p:blipFill>
        <p:spPr>
          <a:xfrm>
            <a:off x="5355772" y="2534194"/>
            <a:ext cx="5656216" cy="3803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Street Play on Cyber Crime at NSS Adopted Area, Sagarli Gaon. 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06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January 2023.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01" y="2509772"/>
            <a:ext cx="4027748" cy="3668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68" t="15024" r="2299"/>
          <a:stretch/>
        </p:blipFill>
        <p:spPr>
          <a:xfrm>
            <a:off x="5552266" y="2508069"/>
            <a:ext cx="5342157" cy="3678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Blood Donation Awareness Campaign at NSS Adopted Area, Sagarli Gaon. 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10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11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&amp; 12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January 2023.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8A2743AB-A629-85D8-C475-36866F4369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835" y="2480141"/>
            <a:ext cx="2871914" cy="38292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 descr="Text, whiteboard&#10;&#10;Description automatically generated">
            <a:extLst>
              <a:ext uri="{FF2B5EF4-FFF2-40B4-BE49-F238E27FC236}">
                <a16:creationId xmlns="" xmlns:a16="http://schemas.microsoft.com/office/drawing/2014/main" id="{C2521BFF-4C69-171B-F176-B7E00267F5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788"/>
          <a:stretch/>
        </p:blipFill>
        <p:spPr>
          <a:xfrm>
            <a:off x="6061166" y="2499134"/>
            <a:ext cx="3095897" cy="38102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Blood Donation Drive at The S.I.A College of Higher Education, Auditorium. 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13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January 2023.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931" t="21625" r="5250"/>
          <a:stretch/>
        </p:blipFill>
        <p:spPr>
          <a:xfrm>
            <a:off x="1022078" y="2496710"/>
            <a:ext cx="4319700" cy="3760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555" r="19846"/>
          <a:stretch/>
        </p:blipFill>
        <p:spPr>
          <a:xfrm>
            <a:off x="5868535" y="2534194"/>
            <a:ext cx="4773106" cy="3762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534" y="2468879"/>
            <a:ext cx="3653747" cy="40356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92" y="2429692"/>
            <a:ext cx="3714300" cy="4049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Flashmob on Republic Day at The S.I.A College of Higher Education, Ground. 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26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January 2023.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746" y="2644754"/>
            <a:ext cx="4981664" cy="3847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530" t="20486" r="25735"/>
          <a:stretch/>
        </p:blipFill>
        <p:spPr>
          <a:xfrm>
            <a:off x="6798390" y="2573383"/>
            <a:ext cx="3717212" cy="39449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Human Pyramid Formation on Republic Day at The S.I.A College of Higher Education, Ground. 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26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January 2023.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7309A8E-1E9A-B79F-78C3-48AAB9A96E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43" r="19923"/>
          <a:stretch/>
        </p:blipFill>
        <p:spPr>
          <a:xfrm>
            <a:off x="812242" y="2666500"/>
            <a:ext cx="5688105" cy="34862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DEDD57F-91B1-C695-D72D-94673AB75E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997" r="27096"/>
          <a:stretch/>
        </p:blipFill>
        <p:spPr>
          <a:xfrm>
            <a:off x="6710082" y="2690949"/>
            <a:ext cx="5173943" cy="3474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National Voters Day – IG Poster Making Competition. 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30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January 2023.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0367" y="2928075"/>
            <a:ext cx="1991393" cy="3067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34999" y="2939143"/>
            <a:ext cx="1886087" cy="30305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62682" y="2965269"/>
            <a:ext cx="1806106" cy="2926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514032" y="2980327"/>
            <a:ext cx="1615521" cy="2832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13776" y="3165208"/>
            <a:ext cx="41946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FEBUARY</a:t>
            </a:r>
            <a:r>
              <a:rPr lang="en-IN" sz="4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4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</a:t>
            </a:r>
            <a:endParaRPr lang="en-IN" sz="40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4" name="AutoShape 22" descr="Happy Street | Greeting Card Associ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96" name="AutoShape 24" descr="Happy Street | Greeting Card Associ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68962" name="AutoShape 2" descr="Wet or Dry? How to segregate and manage waste. - Protech Tarun Nag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73058" name="Picture 2" descr="Fit India Show Events | Fit Ind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98661" y="3937225"/>
            <a:ext cx="4457096" cy="2507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FIT India Campaign. 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09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February 2022.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5" name="Picture 4" descr="IMG-20230312-WA0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290" y="2651759"/>
            <a:ext cx="2857186" cy="3605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IMG-20230312-WA00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32811" y="2586447"/>
            <a:ext cx="3004457" cy="3683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IMG-20230312-WA00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90411" y="2677885"/>
            <a:ext cx="3004457" cy="3605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13776" y="3165208"/>
            <a:ext cx="41946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MARCH</a:t>
            </a:r>
            <a:r>
              <a:rPr lang="en-IN" sz="4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4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</a:t>
            </a:r>
            <a:endParaRPr lang="en-IN" sz="40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4" name="AutoShape 22" descr="Happy Street | Greeting Card Associ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96" name="AutoShape 24" descr="Happy Street | Greeting Card Associ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68962" name="AutoShape 2" descr="Wet or Dry? How to segregate and manage waste. - Protech Tarun Nag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74082" name="Picture 2" descr="International Women's Day 2023: History, theme and everything to know"/>
          <p:cNvPicPr>
            <a:picLocks noChangeAspect="1" noChangeArrowheads="1"/>
          </p:cNvPicPr>
          <p:nvPr/>
        </p:nvPicPr>
        <p:blipFill>
          <a:blip r:embed="rId4" cstate="print"/>
          <a:srcRect t="19248" b="21404"/>
          <a:stretch>
            <a:fillRect/>
          </a:stretch>
        </p:blipFill>
        <p:spPr bwMode="auto">
          <a:xfrm>
            <a:off x="793024" y="2704011"/>
            <a:ext cx="2964077" cy="1319349"/>
          </a:xfrm>
          <a:prstGeom prst="rect">
            <a:avLst/>
          </a:prstGeom>
          <a:noFill/>
        </p:spPr>
      </p:pic>
      <p:pic>
        <p:nvPicPr>
          <p:cNvPr id="11" name="Picture 4" descr="Planning A Donation Drive — AGM Solutions"/>
          <p:cNvPicPr>
            <a:picLocks noChangeAspect="1" noChangeArrowheads="1"/>
          </p:cNvPicPr>
          <p:nvPr/>
        </p:nvPicPr>
        <p:blipFill>
          <a:blip r:embed="rId5" cstate="print"/>
          <a:srcRect l="19718" t="25478" r="19584" b="6096"/>
          <a:stretch>
            <a:fillRect/>
          </a:stretch>
        </p:blipFill>
        <p:spPr bwMode="auto">
          <a:xfrm>
            <a:off x="7058297" y="4407990"/>
            <a:ext cx="3321301" cy="1959429"/>
          </a:xfrm>
          <a:prstGeom prst="rect">
            <a:avLst/>
          </a:prstGeom>
          <a:noFill/>
        </p:spPr>
      </p:pic>
      <p:pic>
        <p:nvPicPr>
          <p:cNvPr id="174084" name="Picture 4" descr="Protest Crowd Blank Banners Drawing Jigsaw Puzzle by Frank Ramspott - Pixel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8068" y="4356461"/>
            <a:ext cx="2690950" cy="2018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8" descr="Pulse Polio drive in city on March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33667" y="2431416"/>
            <a:ext cx="1805216" cy="1353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38652" y="3056710"/>
            <a:ext cx="5891348" cy="3344090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Cleanliness Drive  at Shastri Nagar Municipal Hospital under banner of Paryavaran Janjagruti and Swachhta Week.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10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June 2022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International Women’s Day. 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08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March 2023.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5" name="Picture 4" descr="IMG-20230309-WA00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2873829"/>
            <a:ext cx="3718202" cy="32526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IMG-20230309-WA00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97382" y="2886891"/>
            <a:ext cx="3918857" cy="3226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IMG-20230309-WA004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55726" y="2952206"/>
            <a:ext cx="3683725" cy="31742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Donation Drive in Community. 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15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March 2023.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5" name="Picture 4" descr="IMG-20230622-WA00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82019" y="2808514"/>
            <a:ext cx="2636391" cy="33440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IMG-20230622-WA00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15246" y="2834639"/>
            <a:ext cx="3017520" cy="32395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IMG-20230622-WA00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58030" y="2769326"/>
            <a:ext cx="2597204" cy="3278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32242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Rally on Save Environment. 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22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March 2023.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5" name="Picture 4" descr="WhatsApp Image 2023-09-10 at 11.32.27 PM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167" y="3061855"/>
            <a:ext cx="3900486" cy="2784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WhatsApp Image 2023-09-10 at 11.32.25 PM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46864" y="3089564"/>
            <a:ext cx="3577935" cy="28124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WhatsApp Image 2023-09-10 at 11.32.24 PM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60327" y="3061855"/>
            <a:ext cx="3616037" cy="2826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32242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Pulse Polio Drive. 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28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May 2023.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5" name="Picture 4" descr="Pulse polio driv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0654" y="3111336"/>
            <a:ext cx="2794540" cy="2375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WhatsApp Image 2023-09-26 at 11.25.13 AM (1)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9123" y="3075711"/>
            <a:ext cx="2247277" cy="2594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WhatsApp Image 2023-09-26 at 11.25.13 AM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50035" y="3131127"/>
            <a:ext cx="3029528" cy="22721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WhatsApp Image 2023-09-26 at 11.25.05 AM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38798" y="3131128"/>
            <a:ext cx="3066471" cy="2299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9" name="Picture 8" descr="176468003_4029356150436638_4713578136360853467_n_cleanu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95055" y="2296389"/>
            <a:ext cx="8382000" cy="3868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008" y="2659345"/>
            <a:ext cx="4626746" cy="3519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252" y="2677886"/>
            <a:ext cx="3252651" cy="3487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38652" y="3056710"/>
            <a:ext cx="5891348" cy="3344090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Cycle Rally under the banner of Paryavaran Janjagruti and Swachhta Week from The S.I.A College of Higher Education to 90 Feet Road, Khambalpada, Dombivli (E).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11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June 2022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254" y="2448811"/>
            <a:ext cx="6529043" cy="3899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38652" y="3056710"/>
            <a:ext cx="5891348" cy="3344090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Cleanliness Drive at NSS adopted Area, Sagarli Goan under the banner of Paryavaran Janjagruti and Swachhta Week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12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June 2022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9497" y="3621310"/>
            <a:ext cx="44994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6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JUNE</a:t>
            </a:r>
            <a:r>
              <a:rPr lang="en-IN" sz="5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6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</a:t>
            </a:r>
            <a:endParaRPr lang="en-IN" sz="5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8" name="Picture 6" descr="Environment Day Images - Free Download on Freepik"/>
          <p:cNvPicPr>
            <a:picLocks noChangeAspect="1" noChangeArrowheads="1"/>
          </p:cNvPicPr>
          <p:nvPr/>
        </p:nvPicPr>
        <p:blipFill>
          <a:blip r:embed="rId4" cstate="print"/>
          <a:srcRect l="5870" t="5808" r="6448" b="5386"/>
          <a:stretch>
            <a:fillRect/>
          </a:stretch>
        </p:blipFill>
        <p:spPr bwMode="auto">
          <a:xfrm>
            <a:off x="333828" y="2153919"/>
            <a:ext cx="1586393" cy="1606732"/>
          </a:xfrm>
          <a:prstGeom prst="rect">
            <a:avLst/>
          </a:prstGeom>
          <a:noFill/>
        </p:spPr>
      </p:pic>
      <p:pic>
        <p:nvPicPr>
          <p:cNvPr id="3080" name="Picture 8" descr="How to create an online lecture | The Jotform Blog"/>
          <p:cNvPicPr>
            <a:picLocks noChangeAspect="1" noChangeArrowheads="1"/>
          </p:cNvPicPr>
          <p:nvPr/>
        </p:nvPicPr>
        <p:blipFill>
          <a:blip r:embed="rId5" cstate="print"/>
          <a:srcRect l="7994" t="18651" r="8390" b="7566"/>
          <a:stretch>
            <a:fillRect/>
          </a:stretch>
        </p:blipFill>
        <p:spPr bwMode="auto">
          <a:xfrm>
            <a:off x="8795706" y="2495007"/>
            <a:ext cx="2363902" cy="1264194"/>
          </a:xfrm>
          <a:prstGeom prst="rect">
            <a:avLst/>
          </a:prstGeom>
          <a:noFill/>
        </p:spPr>
      </p:pic>
      <p:pic>
        <p:nvPicPr>
          <p:cNvPr id="3082" name="Picture 10" descr="https://www.eterritoire.fr/img/fThumbs/evt/1816/18161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18411" y="2402431"/>
            <a:ext cx="1478247" cy="1182598"/>
          </a:xfrm>
          <a:prstGeom prst="rect">
            <a:avLst/>
          </a:prstGeom>
          <a:noFill/>
        </p:spPr>
      </p:pic>
      <p:pic>
        <p:nvPicPr>
          <p:cNvPr id="3086" name="Picture 14" descr="School Cleaning Images - Free Download on Freepi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44144" y="3860347"/>
            <a:ext cx="2427969" cy="1186835"/>
          </a:xfrm>
          <a:prstGeom prst="rect">
            <a:avLst/>
          </a:prstGeom>
          <a:noFill/>
        </p:spPr>
      </p:pic>
      <p:pic>
        <p:nvPicPr>
          <p:cNvPr id="3090" name="Picture 18" descr="Boys And Girls Cyclists In Biker Uniform Professional Cyclists Colorful  Vector Illustration Stock Illustration - Download Image Now - iStock"/>
          <p:cNvPicPr>
            <a:picLocks noChangeAspect="1" noChangeArrowheads="1"/>
          </p:cNvPicPr>
          <p:nvPr/>
        </p:nvPicPr>
        <p:blipFill>
          <a:blip r:embed="rId8" cstate="print"/>
          <a:srcRect l="2809" t="24668" r="7555"/>
          <a:stretch>
            <a:fillRect/>
          </a:stretch>
        </p:blipFill>
        <p:spPr bwMode="auto">
          <a:xfrm>
            <a:off x="4891315" y="2344056"/>
            <a:ext cx="3191561" cy="1117601"/>
          </a:xfrm>
          <a:prstGeom prst="rect">
            <a:avLst/>
          </a:prstGeom>
          <a:noFill/>
        </p:spPr>
      </p:pic>
      <p:pic>
        <p:nvPicPr>
          <p:cNvPr id="3092" name="Picture 20" descr="Young People's Theatre Company, Inc. | Michigan City I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99414" y="4639129"/>
            <a:ext cx="1856014" cy="1856014"/>
          </a:xfrm>
          <a:prstGeom prst="rect">
            <a:avLst/>
          </a:prstGeom>
          <a:noFill/>
        </p:spPr>
      </p:pic>
      <p:sp>
        <p:nvSpPr>
          <p:cNvPr id="3094" name="AutoShape 22" descr="Happy Street | Greeting Card Associ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96" name="AutoShape 24" descr="Happy Street | Greeting Card Associ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3098" name="Picture 26" descr="https://www.gca.cards/wp-content/uploads/2023/03/NEW-LOGO.png"/>
          <p:cNvPicPr>
            <a:picLocks noChangeAspect="1" noChangeArrowheads="1"/>
          </p:cNvPicPr>
          <p:nvPr/>
        </p:nvPicPr>
        <p:blipFill>
          <a:blip r:embed="rId10" cstate="print"/>
          <a:srcRect l="6523" t="44628" r="8110" b="41207"/>
          <a:stretch>
            <a:fillRect/>
          </a:stretch>
        </p:blipFill>
        <p:spPr bwMode="auto">
          <a:xfrm>
            <a:off x="8592457" y="4267201"/>
            <a:ext cx="1814286" cy="299357"/>
          </a:xfrm>
          <a:prstGeom prst="rect">
            <a:avLst/>
          </a:prstGeom>
          <a:noFill/>
        </p:spPr>
      </p:pic>
      <p:pic>
        <p:nvPicPr>
          <p:cNvPr id="3100" name="Picture 28" descr="Pulse Polio drive in city on March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212490" y="5017861"/>
            <a:ext cx="1805216" cy="1353912"/>
          </a:xfrm>
          <a:prstGeom prst="rect">
            <a:avLst/>
          </a:prstGeom>
          <a:noFill/>
        </p:spPr>
      </p:pic>
      <p:pic>
        <p:nvPicPr>
          <p:cNvPr id="3102" name="Picture 30" descr="International Yoga Day Text with Paper Cut Illustration of Women Doing Yoga  Asanas on Flower White Background. Stock Vector | Adobe Stock"/>
          <p:cNvPicPr>
            <a:picLocks noChangeAspect="1" noChangeArrowheads="1"/>
          </p:cNvPicPr>
          <p:nvPr/>
        </p:nvPicPr>
        <p:blipFill>
          <a:blip r:embed="rId12" cstate="print"/>
          <a:srcRect l="18786" t="19556" r="15843" b="26603"/>
          <a:stretch>
            <a:fillRect/>
          </a:stretch>
        </p:blipFill>
        <p:spPr bwMode="auto">
          <a:xfrm>
            <a:off x="3701144" y="5065484"/>
            <a:ext cx="1901371" cy="1174506"/>
          </a:xfrm>
          <a:prstGeom prst="rect">
            <a:avLst/>
          </a:prstGeom>
          <a:noFill/>
        </p:spPr>
      </p:pic>
      <p:pic>
        <p:nvPicPr>
          <p:cNvPr id="3106" name="Picture 34" descr="Creative white webinar sketch. Creative webinar sketch on white background.  online education and seminar concept, 3d | CanStock"/>
          <p:cNvPicPr>
            <a:picLocks noChangeAspect="1" noChangeArrowheads="1"/>
          </p:cNvPicPr>
          <p:nvPr/>
        </p:nvPicPr>
        <p:blipFill>
          <a:blip r:embed="rId13" cstate="print"/>
          <a:srcRect l="19119" t="11564" r="16627" b="27338"/>
          <a:stretch>
            <a:fillRect/>
          </a:stretch>
        </p:blipFill>
        <p:spPr bwMode="auto">
          <a:xfrm>
            <a:off x="420914" y="5160460"/>
            <a:ext cx="2075543" cy="13782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51" y="2605567"/>
            <a:ext cx="4248277" cy="37092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430" r="3118"/>
          <a:stretch/>
        </p:blipFill>
        <p:spPr>
          <a:xfrm>
            <a:off x="6403750" y="2586447"/>
            <a:ext cx="4254201" cy="3683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8" y="3448595"/>
            <a:ext cx="5891348" cy="2416628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Street play on Save the Earth in Community.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13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June 2022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7985" b="2597"/>
          <a:stretch/>
        </p:blipFill>
        <p:spPr>
          <a:xfrm>
            <a:off x="1392149" y="2468879"/>
            <a:ext cx="4695142" cy="3984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225" t="2308" r="10235" b="1564"/>
          <a:stretch/>
        </p:blipFill>
        <p:spPr>
          <a:xfrm>
            <a:off x="6322423" y="2455816"/>
            <a:ext cx="4990012" cy="4010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008913" cy="2560319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Happy Street at 90 Feet Road, Khambalpada, Dombivli (E)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19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June 2022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42" r="24758"/>
          <a:stretch/>
        </p:blipFill>
        <p:spPr>
          <a:xfrm>
            <a:off x="1280160" y="2379333"/>
            <a:ext cx="4917112" cy="40707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140"/>
          <a:stretch/>
        </p:blipFill>
        <p:spPr>
          <a:xfrm>
            <a:off x="6460757" y="2364377"/>
            <a:ext cx="5034558" cy="4088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008913" cy="2560319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Pulse Polio Drive in Community.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19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June 2022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883" y="2416629"/>
            <a:ext cx="3432651" cy="4118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075" y="2416629"/>
            <a:ext cx="3991331" cy="4075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008913" cy="2560319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Celebrating International Yoga Day at The S.I.A College of Higher Education, Classroom</a:t>
            </a:r>
            <a:r>
              <a:rPr lang="en-US" sz="32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29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21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June 2022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86" t="23441" r="4570"/>
          <a:stretch/>
        </p:blipFill>
        <p:spPr>
          <a:xfrm>
            <a:off x="1201783" y="2487268"/>
            <a:ext cx="4888460" cy="3943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172"/>
          <a:stretch/>
        </p:blipFill>
        <p:spPr>
          <a:xfrm>
            <a:off x="6283236" y="2468880"/>
            <a:ext cx="4750938" cy="3958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00891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Celebrating International Yoga Day in association with Mahila Pantajli Yog Samiti at The S.I.A College of Higher Education, Auditorium.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21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June 2022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38652" y="3422469"/>
            <a:ext cx="5708468" cy="2246812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Observing World Environment Day in Community.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05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June 2022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3" y="2733676"/>
            <a:ext cx="2728911" cy="33813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15213" y="2571750"/>
            <a:ext cx="3243262" cy="1943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48087" y="2643188"/>
            <a:ext cx="3152775" cy="18573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57613" y="4743451"/>
            <a:ext cx="3186112" cy="18573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6638" y="4714875"/>
            <a:ext cx="3257550" cy="19288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00891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Webinar on the theme of “Say No To Drugs, Yes to Life”.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24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June 2022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2790826"/>
            <a:ext cx="2386013" cy="3509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1426" y="2814637"/>
            <a:ext cx="2419349" cy="3500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0837" y="2814638"/>
            <a:ext cx="2200275" cy="35432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486900" y="2814639"/>
            <a:ext cx="2214563" cy="34575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18861" y="3261366"/>
            <a:ext cx="4499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JULY</a:t>
            </a:r>
            <a:r>
              <a:rPr lang="en-IN" sz="4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5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</a:t>
            </a:r>
            <a:endParaRPr lang="en-IN" sz="48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92" name="Picture 20" descr="Young People's Theatre Company, Inc. | Michigan City 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50726" y="2418441"/>
            <a:ext cx="2139045" cy="2139045"/>
          </a:xfrm>
          <a:prstGeom prst="rect">
            <a:avLst/>
          </a:prstGeom>
          <a:noFill/>
        </p:spPr>
      </p:pic>
      <p:sp>
        <p:nvSpPr>
          <p:cNvPr id="3094" name="AutoShape 22" descr="Happy Street | Greeting Card Associ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96" name="AutoShape 24" descr="Happy Street | Greeting Card Associ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66914" name="Picture 2" descr="Orientation Images – Browse 414,686 Stock Photos, Vectors, and Video |  Adobe Stoc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7599" y="5004307"/>
            <a:ext cx="3062515" cy="1142493"/>
          </a:xfrm>
          <a:prstGeom prst="rect">
            <a:avLst/>
          </a:prstGeom>
          <a:noFill/>
        </p:spPr>
      </p:pic>
      <p:pic>
        <p:nvPicPr>
          <p:cNvPr id="166916" name="Picture 4" descr="Film Screening Stock Illustrations – 770 Film Screening Stock  Illustrations, Vectors &amp; Clipart - Dreamstim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9541" y="2611774"/>
            <a:ext cx="2249715" cy="158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image-removebg-preview (6).png"/>
          <p:cNvPicPr>
            <a:picLocks noChangeAspect="1"/>
          </p:cNvPicPr>
          <p:nvPr/>
        </p:nvPicPr>
        <p:blipFill>
          <a:blip r:embed="rId7" cstate="print"/>
          <a:srcRect l="15562" t="26000" r="15257" b="9493"/>
          <a:stretch>
            <a:fillRect/>
          </a:stretch>
        </p:blipFill>
        <p:spPr>
          <a:xfrm>
            <a:off x="1654630" y="4717142"/>
            <a:ext cx="2464571" cy="1378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00891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Street Play on “World Population Day” in Community.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11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July 2022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879" y="2495006"/>
            <a:ext cx="4825728" cy="3926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321" y="2468880"/>
            <a:ext cx="4851799" cy="39188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First Year NSS Orientation Program at The S.I.A College of Higher Education, Classroom.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16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July 2022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137" y="2599508"/>
            <a:ext cx="5029203" cy="3944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100" r="13197"/>
          <a:stretch/>
        </p:blipFill>
        <p:spPr>
          <a:xfrm>
            <a:off x="6688180" y="2599509"/>
            <a:ext cx="4794071" cy="3984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Documentary Screening on Kargil Vijay Diwas at The S.I.A College of Higher Education, Classroom.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26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July 2022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967" t="14630" r="21962"/>
          <a:stretch/>
        </p:blipFill>
        <p:spPr>
          <a:xfrm>
            <a:off x="1348649" y="2481943"/>
            <a:ext cx="4608013" cy="34300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916" r="13083"/>
          <a:stretch>
            <a:fillRect/>
          </a:stretch>
        </p:blipFill>
        <p:spPr>
          <a:xfrm>
            <a:off x="6597172" y="2442755"/>
            <a:ext cx="3905371" cy="35661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307" r="18467"/>
          <a:stretch/>
        </p:blipFill>
        <p:spPr>
          <a:xfrm>
            <a:off x="1789610" y="2586447"/>
            <a:ext cx="3918858" cy="3579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182" r="19648"/>
          <a:stretch/>
        </p:blipFill>
        <p:spPr>
          <a:xfrm>
            <a:off x="6054422" y="2547257"/>
            <a:ext cx="3860287" cy="36532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Documentary Screening on Kargil Vijay Diwas at Zilla Parishad School.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26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July 2022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97" y="2364378"/>
            <a:ext cx="8399418" cy="3885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Flashmob on Kargil Vijay Diwas in Community.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26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July 2022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66" y="2477728"/>
            <a:ext cx="4940992" cy="387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4" t="19863" r="4999"/>
          <a:stretch/>
        </p:blipFill>
        <p:spPr>
          <a:xfrm>
            <a:off x="5672731" y="2481944"/>
            <a:ext cx="6038813" cy="3879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13776" y="3586114"/>
            <a:ext cx="41946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AUGUST</a:t>
            </a:r>
            <a:r>
              <a:rPr lang="en-IN" sz="4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4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</a:t>
            </a:r>
            <a:endParaRPr lang="en-IN" sz="40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6" name="Picture 14" descr="School Cleaning Images - Free Download on Freepi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2031" y="4693265"/>
            <a:ext cx="2427969" cy="1186835"/>
          </a:xfrm>
          <a:prstGeom prst="rect">
            <a:avLst/>
          </a:prstGeom>
          <a:noFill/>
        </p:spPr>
      </p:pic>
      <p:pic>
        <p:nvPicPr>
          <p:cNvPr id="3092" name="Picture 20" descr="Young People's Theatre Company, Inc. | Michigan City IN"/>
          <p:cNvPicPr>
            <a:picLocks noChangeAspect="1" noChangeArrowheads="1"/>
          </p:cNvPicPr>
          <p:nvPr/>
        </p:nvPicPr>
        <p:blipFill>
          <a:blip r:embed="rId5" cstate="print"/>
          <a:srcRect l="12557" t="13631" r="11506" b="8131"/>
          <a:stretch>
            <a:fillRect/>
          </a:stretch>
        </p:blipFill>
        <p:spPr bwMode="auto">
          <a:xfrm>
            <a:off x="7861300" y="2362200"/>
            <a:ext cx="1257300" cy="1295400"/>
          </a:xfrm>
          <a:prstGeom prst="rect">
            <a:avLst/>
          </a:prstGeom>
          <a:noFill/>
        </p:spPr>
      </p:pic>
      <p:sp>
        <p:nvSpPr>
          <p:cNvPr id="3094" name="AutoShape 22" descr="Happy Street | Greeting Card Associ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96" name="AutoShape 24" descr="Happy Street | Greeting Card Associ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67938" name="Picture 2" descr="When Is Raksha Bandhan 2023? Know Date, Auspicious Time, Significance,  Rituals"/>
          <p:cNvPicPr>
            <a:picLocks noChangeAspect="1" noChangeArrowheads="1"/>
          </p:cNvPicPr>
          <p:nvPr/>
        </p:nvPicPr>
        <p:blipFill>
          <a:blip r:embed="rId6" cstate="print"/>
          <a:srcRect l="17448" t="5093" r="15144" b="21296"/>
          <a:stretch>
            <a:fillRect/>
          </a:stretch>
        </p:blipFill>
        <p:spPr bwMode="auto">
          <a:xfrm>
            <a:off x="1159327" y="2417718"/>
            <a:ext cx="1339547" cy="1023981"/>
          </a:xfrm>
          <a:prstGeom prst="rect">
            <a:avLst/>
          </a:prstGeom>
          <a:noFill/>
        </p:spPr>
      </p:pic>
      <p:pic>
        <p:nvPicPr>
          <p:cNvPr id="167940" name="Picture 4" descr="24,100+ Pledge Stock Photos, Pictures &amp; Royalty-Free Images - iStock |  Promise, Pledge of allegiance, Hippocrates"/>
          <p:cNvPicPr>
            <a:picLocks noChangeAspect="1" noChangeArrowheads="1"/>
          </p:cNvPicPr>
          <p:nvPr/>
        </p:nvPicPr>
        <p:blipFill>
          <a:blip r:embed="rId7" cstate="print"/>
          <a:srcRect l="24446" t="25773" r="24013" b="26944"/>
          <a:stretch>
            <a:fillRect/>
          </a:stretch>
        </p:blipFill>
        <p:spPr bwMode="auto">
          <a:xfrm>
            <a:off x="4865552" y="4483100"/>
            <a:ext cx="1254033" cy="1150439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4619897" y="5662748"/>
            <a:ext cx="1397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 dirty="0" smtClean="0">
                <a:latin typeface="Times New Roman" pitchFamily="18" charset="0"/>
                <a:cs typeface="Times New Roman" pitchFamily="18" charset="0"/>
              </a:rPr>
              <a:t>PLEDGE</a:t>
            </a:r>
            <a:endParaRPr lang="en-IN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4" descr="Film Screening Stock Illustrations – 770 Film Screening Stock  Illustrations, Vectors &amp; Clipart - Dreamsti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88795" y="5071219"/>
            <a:ext cx="2249715" cy="158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7944" name="Picture 8" descr="Premium Vector | Activists protest seamless border. strike group  demonstration, demonstrator standing holding, equality manifestation.  vector illustratio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03694" y="5708596"/>
            <a:ext cx="2940135" cy="946204"/>
          </a:xfrm>
          <a:prstGeom prst="rect">
            <a:avLst/>
          </a:prstGeom>
          <a:noFill/>
        </p:spPr>
      </p:pic>
      <p:pic>
        <p:nvPicPr>
          <p:cNvPr id="167946" name="Picture 10" descr="25,600+ Garbage Sorting Stock Photos, Pictures &amp; Royalty-Free Images -  iStock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232289" y="3695654"/>
            <a:ext cx="1867511" cy="1245007"/>
          </a:xfrm>
          <a:prstGeom prst="rect">
            <a:avLst/>
          </a:prstGeom>
          <a:noFill/>
        </p:spPr>
      </p:pic>
      <p:pic>
        <p:nvPicPr>
          <p:cNvPr id="167948" name="Picture 12" descr="5 Health Benefits of Playing Online Quiz Game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" y="3670388"/>
            <a:ext cx="1921291" cy="12826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 descr="image-removebg-preview (6).png"/>
          <p:cNvPicPr>
            <a:picLocks noChangeAspect="1"/>
          </p:cNvPicPr>
          <p:nvPr/>
        </p:nvPicPr>
        <p:blipFill>
          <a:blip r:embed="rId12" cstate="print"/>
          <a:srcRect l="15562" t="26000" r="15257" b="9493"/>
          <a:stretch>
            <a:fillRect/>
          </a:stretch>
        </p:blipFill>
        <p:spPr>
          <a:xfrm>
            <a:off x="3292930" y="2367643"/>
            <a:ext cx="1806273" cy="1010558"/>
          </a:xfrm>
          <a:prstGeom prst="rect">
            <a:avLst/>
          </a:prstGeom>
        </p:spPr>
      </p:pic>
      <p:pic>
        <p:nvPicPr>
          <p:cNvPr id="167950" name="Picture 14" descr="Pune residents irked as damaged, poor quality flags distributed at ward  offices - Hindustan Times"/>
          <p:cNvPicPr>
            <a:picLocks noChangeAspect="1" noChangeArrowheads="1"/>
          </p:cNvPicPr>
          <p:nvPr/>
        </p:nvPicPr>
        <p:blipFill>
          <a:blip r:embed="rId13" cstate="print"/>
          <a:srcRect l="3067" r="3942"/>
          <a:stretch>
            <a:fillRect/>
          </a:stretch>
        </p:blipFill>
        <p:spPr bwMode="auto">
          <a:xfrm>
            <a:off x="2044700" y="4559301"/>
            <a:ext cx="1576550" cy="952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7952" name="Picture 16" descr="Rangoli Design Competitions - ADMEC Multimedia Institute"/>
          <p:cNvPicPr>
            <a:picLocks noChangeAspect="1" noChangeArrowheads="1"/>
          </p:cNvPicPr>
          <p:nvPr/>
        </p:nvPicPr>
        <p:blipFill>
          <a:blip r:embed="rId14" cstate="print"/>
          <a:srcRect l="12802" t="43723" r="28062" b="20816"/>
          <a:stretch>
            <a:fillRect/>
          </a:stretch>
        </p:blipFill>
        <p:spPr bwMode="auto">
          <a:xfrm>
            <a:off x="5956300" y="6045200"/>
            <a:ext cx="1384300" cy="4639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Bamboo Selling Drive.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 01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– 10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August 2022.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WhatsApp Image 2023-09-15 at 1.36.23 PM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764" y="2509023"/>
            <a:ext cx="2864001" cy="1494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GPS_2020_06_24_11_47_40_159302266008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122217" y="4309815"/>
            <a:ext cx="1953490" cy="2073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WhatsApp Image 2023-09-26 at 11.57.45 AM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65419" y="3117272"/>
            <a:ext cx="3422072" cy="2566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WhatsApp Image 2023-09-26 at 11.57.44 AM (1)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49491" y="3103418"/>
            <a:ext cx="3435928" cy="2576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Online Pledge on Swachh Bharat under Swachhta Pakhwada.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01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August 2022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18" y="2431395"/>
            <a:ext cx="4878253" cy="37473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2" y="2429691"/>
            <a:ext cx="4985304" cy="37490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Cleanliness Drive - Outside College under Swachhta Pakhwada.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02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August 2022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38652" y="3422468"/>
            <a:ext cx="5708468" cy="2429691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Online Guest Lecture on the occasion of Shiv Rajya Abhishek Din. 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06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June 2022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554" r="4638"/>
          <a:stretch/>
        </p:blipFill>
        <p:spPr>
          <a:xfrm>
            <a:off x="1413949" y="2614275"/>
            <a:ext cx="4261564" cy="3616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437"/>
          <a:stretch/>
        </p:blipFill>
        <p:spPr>
          <a:xfrm>
            <a:off x="5990796" y="2614276"/>
            <a:ext cx="4459490" cy="3603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Cleanliness Drive at NSS Adopted Area, Sagarli Gaon under Swachhta Pakhwada.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03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August 2022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4409"/>
          <a:stretch/>
        </p:blipFill>
        <p:spPr>
          <a:xfrm>
            <a:off x="1231084" y="2431395"/>
            <a:ext cx="4526225" cy="3969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517" y="2416629"/>
            <a:ext cx="4527333" cy="3958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Cleanliness Drive at Shastri Nagar Hospital under Swachhta Pakhwada.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04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August 2022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1918"/>
          <a:stretch/>
        </p:blipFill>
        <p:spPr>
          <a:xfrm>
            <a:off x="826135" y="2428506"/>
            <a:ext cx="4896441" cy="3880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463" r="9892"/>
          <a:stretch/>
        </p:blipFill>
        <p:spPr>
          <a:xfrm>
            <a:off x="6112575" y="2402379"/>
            <a:ext cx="5249042" cy="3933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Cleanliness Drive at Maitri Charitable Trust under Swachhta Pakhwada.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05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August 2022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889" r="19499"/>
          <a:stretch/>
        </p:blipFill>
        <p:spPr>
          <a:xfrm>
            <a:off x="1091748" y="2562025"/>
            <a:ext cx="4654997" cy="3407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242"/>
          <a:stretch/>
        </p:blipFill>
        <p:spPr>
          <a:xfrm>
            <a:off x="6178731" y="2483646"/>
            <a:ext cx="4357066" cy="3799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Cleanliness Drive at Zilla Parishad School under Swachhta Pakhwada.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06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August 2022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23" r="1587"/>
          <a:stretch/>
        </p:blipFill>
        <p:spPr>
          <a:xfrm>
            <a:off x="948056" y="2548960"/>
            <a:ext cx="5034734" cy="3562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366" r="20841"/>
          <a:stretch/>
        </p:blipFill>
        <p:spPr>
          <a:xfrm>
            <a:off x="6338437" y="2548959"/>
            <a:ext cx="4349671" cy="3655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Cotton Bag Distribution in Community under Swachhta Pakhwada.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07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August 2022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971" y="2377439"/>
            <a:ext cx="3414812" cy="4219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83" y="2377442"/>
            <a:ext cx="3493141" cy="4193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484" y="2851649"/>
            <a:ext cx="2883716" cy="3091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915" r="25753"/>
          <a:stretch/>
        </p:blipFill>
        <p:spPr>
          <a:xfrm>
            <a:off x="5460273" y="2465330"/>
            <a:ext cx="5562439" cy="3752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Cleanliness Drive at Dombivli  Bus Depo under Swachhta Pakhwada.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07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August 2022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688" r="28908"/>
          <a:stretch/>
        </p:blipFill>
        <p:spPr>
          <a:xfrm>
            <a:off x="766243" y="2422686"/>
            <a:ext cx="4930446" cy="3808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643" r="18933"/>
          <a:stretch/>
        </p:blipFill>
        <p:spPr>
          <a:xfrm>
            <a:off x="6230561" y="2370436"/>
            <a:ext cx="4494045" cy="3978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Documentary Screening at Zilla Parishad under Swachhta Pakhwada.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08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August 2022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3" y="2442754"/>
            <a:ext cx="4590967" cy="4112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5436"/>
          <a:stretch/>
        </p:blipFill>
        <p:spPr>
          <a:xfrm>
            <a:off x="5908432" y="2442754"/>
            <a:ext cx="4959866" cy="4112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Street Play on Swachh Bharat in Community under Swachhta Pakhwada.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10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August 2022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579" r="11848"/>
          <a:stretch/>
        </p:blipFill>
        <p:spPr>
          <a:xfrm>
            <a:off x="1430886" y="2448812"/>
            <a:ext cx="4290288" cy="4121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180" t="31589" r="5282"/>
          <a:stretch/>
        </p:blipFill>
        <p:spPr>
          <a:xfrm>
            <a:off x="5982788" y="2431298"/>
            <a:ext cx="5577011" cy="4182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Rally from S.I.A College of Higher Education to Garda Circle under Azadi Ka Amrit Mahotsav.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10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August 2022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67" y="2540252"/>
            <a:ext cx="4291369" cy="3834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028" t="3418" r="23077" b="3575"/>
          <a:stretch/>
        </p:blipFill>
        <p:spPr>
          <a:xfrm>
            <a:off x="6210440" y="2501064"/>
            <a:ext cx="4269040" cy="3899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Best Out of Waste Competition at The S.I.A College of Higher Education under Swachhta Pakhwada.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12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August 2022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38652" y="3422468"/>
            <a:ext cx="5708468" cy="2429691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Shiv Rajya Abhishek Din through Powada 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06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June 2022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368" t="13628" r="1368" b="820"/>
          <a:stretch/>
        </p:blipFill>
        <p:spPr>
          <a:xfrm>
            <a:off x="2255052" y="2485889"/>
            <a:ext cx="3133869" cy="4136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43" y="2508069"/>
            <a:ext cx="4586514" cy="4036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Online Quiz Competition on Swachh Bharat under Swachhta Pakhwada.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12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August 2022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11" y="2535898"/>
            <a:ext cx="4647202" cy="37612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451" y="2534194"/>
            <a:ext cx="4566100" cy="37621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Rangoli Competition at The S.I.A College of Higher Education under Swachhta Pakhwada.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13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August 2022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148" y="2471355"/>
            <a:ext cx="3192509" cy="3759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5" y="2468879"/>
            <a:ext cx="5511584" cy="3801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Rally at The S.I.A School under Azadi Ka Amrit Mahotsav.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13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August 2022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30" y="2593508"/>
            <a:ext cx="4193176" cy="3626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021" y="2409625"/>
            <a:ext cx="4566350" cy="3834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Rally at Kalina University under Azadi Ka Amrit Mahotsav.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13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August 2022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712" y="2418636"/>
            <a:ext cx="3573420" cy="39952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070" r="18462"/>
          <a:stretch/>
        </p:blipFill>
        <p:spPr>
          <a:xfrm>
            <a:off x="5199018" y="2431702"/>
            <a:ext cx="6034169" cy="3969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Flashmob at 90 Feet Road, Khambalpada, under Azadi ka Amrit Mahotsav.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14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August 2022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69" y="2463755"/>
            <a:ext cx="6244045" cy="3897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42" y="2379941"/>
            <a:ext cx="7328263" cy="3876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Flag Distribution at NSS Adopted Area, Sagarli Gaon, under Azadi Ka Amrit Mahotsav.  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14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August 2022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257" y="2461876"/>
            <a:ext cx="3496030" cy="3978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11" y="2429691"/>
            <a:ext cx="3565871" cy="4023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Street Play at 90 Feet Road, </a:t>
            </a:r>
            <a:r>
              <a:rPr lang="en-US" sz="29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Khambalpada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Dombivli (E).  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14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August 2022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Greeting Card Distribution at NSS Adopted Area, Sagarli Gaon under Azadi Ka Amrit Mahotsav.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15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August 2022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072" y="2481943"/>
            <a:ext cx="3254786" cy="3958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642" y="2474939"/>
            <a:ext cx="3376770" cy="4017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13776" y="3586114"/>
            <a:ext cx="4194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SEPTEMBER</a:t>
            </a:r>
            <a:r>
              <a:rPr lang="en-IN" sz="32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3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</a:t>
            </a:r>
            <a:endParaRPr lang="en-IN" sz="32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4" name="AutoShape 22" descr="Happy Street | Greeting Card Associ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96" name="AutoShape 24" descr="Happy Street | Greeting Card Associ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1" name="Picture 4" descr="Film Screening Stock Illustrations – 770 Film Screening Stock  Illustrations, Vectors &amp; Clipart - Dreamstim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88795" y="5071219"/>
            <a:ext cx="2249715" cy="158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7946" name="Picture 10" descr="25,600+ Garbage Sorting Stock Photos, Pictures &amp; Royalty-Free Images -  iStoc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6003" y="2532696"/>
            <a:ext cx="1867511" cy="1245007"/>
          </a:xfrm>
          <a:prstGeom prst="rect">
            <a:avLst/>
          </a:prstGeom>
          <a:noFill/>
        </p:spPr>
      </p:pic>
      <p:sp>
        <p:nvSpPr>
          <p:cNvPr id="168962" name="AutoShape 2" descr="Wet or Dry? How to segregate and manage waste. - Protech Tarun Nag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68964" name="Picture 4" descr="Wet or Dry? How to segregate and manage waste. - Protech Tarun Nagar"/>
          <p:cNvPicPr>
            <a:picLocks noChangeAspect="1" noChangeArrowheads="1"/>
          </p:cNvPicPr>
          <p:nvPr/>
        </p:nvPicPr>
        <p:blipFill>
          <a:blip r:embed="rId6" cstate="print"/>
          <a:srcRect l="3173" t="33781" r="36181" b="23821"/>
          <a:stretch>
            <a:fillRect/>
          </a:stretch>
        </p:blipFill>
        <p:spPr bwMode="auto">
          <a:xfrm>
            <a:off x="477157" y="4136571"/>
            <a:ext cx="2349500" cy="1231900"/>
          </a:xfrm>
          <a:prstGeom prst="rect">
            <a:avLst/>
          </a:prstGeom>
          <a:noFill/>
        </p:spPr>
      </p:pic>
      <p:pic>
        <p:nvPicPr>
          <p:cNvPr id="168966" name="Picture 6" descr="CPR Classes | WCFD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64948" y="5526315"/>
            <a:ext cx="2819854" cy="1033947"/>
          </a:xfrm>
          <a:prstGeom prst="rect">
            <a:avLst/>
          </a:prstGeom>
          <a:noFill/>
        </p:spPr>
      </p:pic>
      <p:pic>
        <p:nvPicPr>
          <p:cNvPr id="23" name="Picture 28" descr="Pulse Polio drive in city on March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69062" y="3731532"/>
            <a:ext cx="1805216" cy="1353912"/>
          </a:xfrm>
          <a:prstGeom prst="rect">
            <a:avLst/>
          </a:prstGeom>
          <a:noFill/>
        </p:spPr>
      </p:pic>
      <p:pic>
        <p:nvPicPr>
          <p:cNvPr id="168968" name="Picture 8" descr="Free Vector | Human blood donate on white backgroun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513366" y="2456544"/>
            <a:ext cx="1865834" cy="1346199"/>
          </a:xfrm>
          <a:prstGeom prst="rect">
            <a:avLst/>
          </a:prstGeom>
          <a:noFill/>
        </p:spPr>
      </p:pic>
      <p:pic>
        <p:nvPicPr>
          <p:cNvPr id="168970" name="Picture 10" descr="National Service Scheme Day 2022: From History to Significance, Everything  You Need to Know About NSS | 🙏🏻 LatestLY"/>
          <p:cNvPicPr>
            <a:picLocks noChangeAspect="1" noChangeArrowheads="1"/>
          </p:cNvPicPr>
          <p:nvPr/>
        </p:nvPicPr>
        <p:blipFill>
          <a:blip r:embed="rId10" cstate="print"/>
          <a:srcRect l="3083" t="4515" r="4853" b="4056"/>
          <a:stretch>
            <a:fillRect/>
          </a:stretch>
        </p:blipFill>
        <p:spPr bwMode="auto">
          <a:xfrm>
            <a:off x="6066970" y="5399315"/>
            <a:ext cx="2234483" cy="12482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394960" y="3644537"/>
            <a:ext cx="6387737" cy="1985555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</a:t>
            </a:r>
            <a:r>
              <a:rPr lang="en-US" sz="29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Nirmalya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Collection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,4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,5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&amp; 9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September 2022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384" r="21114"/>
          <a:stretch/>
        </p:blipFill>
        <p:spPr>
          <a:xfrm>
            <a:off x="1739752" y="2797154"/>
            <a:ext cx="4134006" cy="3329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30" r="13485"/>
          <a:stretch/>
        </p:blipFill>
        <p:spPr>
          <a:xfrm>
            <a:off x="6221291" y="2785777"/>
            <a:ext cx="4359623" cy="33513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878286" y="3657600"/>
            <a:ext cx="5460274" cy="2155371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CPR Training.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15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September 2022.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38652" y="3056710"/>
            <a:ext cx="5891348" cy="3344090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Inauguration of MHRD program Paryavaran Janjagruti and Swachhta Week and Cleanliness Drive at Tilak Nagar Police Station.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07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June 2022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963" y="2869633"/>
            <a:ext cx="4433371" cy="2930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583" y="2860766"/>
            <a:ext cx="4390211" cy="2941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Blood Donation Drive at Dombivli Station.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17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September 2022.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696" y="2534194"/>
            <a:ext cx="4942503" cy="3474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977" y="2547257"/>
            <a:ext cx="4234073" cy="3448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Pulse Polio Drive at </a:t>
            </a:r>
            <a:r>
              <a:rPr lang="en-US" sz="2900" b="1" dirty="0" err="1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Tilak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Nagar.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18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September 2022.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824" r="15250"/>
          <a:stretch/>
        </p:blipFill>
        <p:spPr>
          <a:xfrm>
            <a:off x="1326878" y="2509772"/>
            <a:ext cx="4159522" cy="3878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7889"/>
          <a:stretch/>
        </p:blipFill>
        <p:spPr>
          <a:xfrm>
            <a:off x="6168197" y="2547257"/>
            <a:ext cx="4659543" cy="384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Celebrating NSS Day at The S.I.A College of Higher Education, Ground.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24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September 2022.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14" r="21183"/>
          <a:stretch/>
        </p:blipFill>
        <p:spPr>
          <a:xfrm>
            <a:off x="1266717" y="2662713"/>
            <a:ext cx="4339520" cy="3738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209" y="2690950"/>
            <a:ext cx="4788356" cy="3670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1026" name="Picture 2" descr="C:\Users\user\Downloads\image-removebg-preview.jpg"/>
          <p:cNvPicPr>
            <a:picLocks noChangeAspect="1" noChangeArrowheads="1"/>
          </p:cNvPicPr>
          <p:nvPr/>
        </p:nvPicPr>
        <p:blipFill>
          <a:blip r:embed="rId4" cstate="print"/>
          <a:srcRect l="15257" t="21063" r="14800" b="22709"/>
          <a:stretch>
            <a:fillRect/>
          </a:stretch>
        </p:blipFill>
        <p:spPr bwMode="auto">
          <a:xfrm>
            <a:off x="248194" y="2965268"/>
            <a:ext cx="4088675" cy="328697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6548" y="4153987"/>
            <a:ext cx="1972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Reflection</a:t>
            </a:r>
            <a:endParaRPr lang="en-IN" sz="24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IN" sz="28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  <a:endParaRPr lang="en-IN" sz="2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4777" y="3448594"/>
            <a:ext cx="6191793" cy="2677886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Activity: Cotton Bag Distribution in Community. </a:t>
            </a:r>
          </a:p>
          <a:p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Date: 24</a:t>
            </a:r>
            <a:r>
              <a:rPr lang="en-US" sz="2900" b="1" baseline="30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9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September 2022.</a:t>
            </a:r>
            <a:endParaRPr lang="en-IN" sz="29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71" y="2747147"/>
            <a:ext cx="4031697" cy="3366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374" y="2747147"/>
            <a:ext cx="4031698" cy="3366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09" y="222067"/>
            <a:ext cx="7647709" cy="2364377"/>
          </a:xfrm>
        </p:spPr>
        <p:txBody>
          <a:bodyPr>
            <a:normAutofit fontScale="90000"/>
          </a:bodyPr>
          <a:lstStyle/>
          <a:p>
            <a:pPr algn="ctr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South Indian Association’s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The S.I.A. College of Higher Education              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Affiliated to University of Mumbai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Re-Accredited B+ by NAAC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P-88, MIDC Residential Area Dombivli Gymkhana Road,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Near Balaji Mandir, Dombivli (East), 421203.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97F6862E-8671-17CC-70B7-40706C61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866" y="323164"/>
            <a:ext cx="1709297" cy="1709297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730D5B77-C69E-451C-E7EE-C72F5FAE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754" y="301451"/>
            <a:ext cx="2108926" cy="16992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13776" y="3281320"/>
            <a:ext cx="4194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OCTOBER</a:t>
            </a:r>
            <a:r>
              <a:rPr lang="en-IN" sz="32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3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</a:t>
            </a:r>
            <a:endParaRPr lang="en-IN" sz="32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4" name="AutoShape 22" descr="Happy Street | Greeting Card Associ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096" name="AutoShape 24" descr="Happy Street | Greeting Card Associ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68962" name="AutoShape 2" descr="Wet or Dry? How to segregate and manage waste. - Protech Tarun Nag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69986" name="Picture 2" descr="Flower Decoration for Mata Ki Chowki, Bhajan Sandhya, Sai Sandhya - FNP  Weddings"/>
          <p:cNvPicPr>
            <a:picLocks noChangeAspect="1" noChangeArrowheads="1"/>
          </p:cNvPicPr>
          <p:nvPr/>
        </p:nvPicPr>
        <p:blipFill>
          <a:blip r:embed="rId4" cstate="print"/>
          <a:srcRect l="15334" t="37734" r="15619" b="34216"/>
          <a:stretch>
            <a:fillRect/>
          </a:stretch>
        </p:blipFill>
        <p:spPr bwMode="auto">
          <a:xfrm>
            <a:off x="8708573" y="5043716"/>
            <a:ext cx="3276303" cy="696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9988" name="Picture 4" descr="Planning A Donation Drive — AGM Solutions"/>
          <p:cNvPicPr>
            <a:picLocks noChangeAspect="1" noChangeArrowheads="1"/>
          </p:cNvPicPr>
          <p:nvPr/>
        </p:nvPicPr>
        <p:blipFill>
          <a:blip r:embed="rId5" cstate="print"/>
          <a:srcRect l="19718" t="25478" r="19584" b="6096"/>
          <a:stretch>
            <a:fillRect/>
          </a:stretch>
        </p:blipFill>
        <p:spPr bwMode="auto">
          <a:xfrm>
            <a:off x="5314208" y="4430157"/>
            <a:ext cx="3321301" cy="1959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20" descr="Young People's Theatre Company, Inc. | Michigan City IN"/>
          <p:cNvPicPr>
            <a:picLocks noChangeAspect="1" noChangeArrowheads="1"/>
          </p:cNvPicPr>
          <p:nvPr/>
        </p:nvPicPr>
        <p:blipFill>
          <a:blip r:embed="rId6" cstate="print"/>
          <a:srcRect l="12557" t="13631" r="11506" b="8131"/>
          <a:stretch>
            <a:fillRect/>
          </a:stretch>
        </p:blipFill>
        <p:spPr bwMode="auto">
          <a:xfrm>
            <a:off x="3178464" y="4539344"/>
            <a:ext cx="1806708" cy="1861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42" name="Picture 2" descr="Donate and help symbols charity organization Vector Image"/>
          <p:cNvPicPr>
            <a:picLocks noChangeAspect="1" noChangeArrowheads="1"/>
          </p:cNvPicPr>
          <p:nvPr/>
        </p:nvPicPr>
        <p:blipFill>
          <a:blip r:embed="rId7" cstate="print"/>
          <a:srcRect t="16050" b="14845"/>
          <a:stretch>
            <a:fillRect/>
          </a:stretch>
        </p:blipFill>
        <p:spPr bwMode="auto">
          <a:xfrm>
            <a:off x="457201" y="4613563"/>
            <a:ext cx="2227607" cy="1662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1297</TotalTime>
  <Words>2211</Words>
  <Application>Microsoft Office PowerPoint</Application>
  <PresentationFormat>Custom</PresentationFormat>
  <Paragraphs>468</Paragraphs>
  <Slides>158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158</vt:i4>
      </vt:variant>
    </vt:vector>
  </HeadingPairs>
  <TitlesOfParts>
    <vt:vector size="159" baseType="lpstr">
      <vt:lpstr>Office Theme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Slide 130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  <vt:lpstr>The South Indian Association’s The S.I.A. College of Higher Education                Affiliated to University of Mumbai Re-Accredited B+ by NAAC P-88, MIDC Residential Area Dombivli Gymkhana Road, Near Balaji Mandir, Dombivli (East), 421203.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Nandini</dc:creator>
  <cp:lastModifiedBy>user</cp:lastModifiedBy>
  <cp:revision>141</cp:revision>
  <dcterms:created xsi:type="dcterms:W3CDTF">2021-07-28T18:06:29Z</dcterms:created>
  <dcterms:modified xsi:type="dcterms:W3CDTF">2023-10-18T03:05:00Z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e24905b163ca4729ab5f20e7198c566e</vt:lpwstr>
  </property>
</Properties>
</file>