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9"/>
  </p:notesMasterIdLst>
  <p:sldIdLst>
    <p:sldId id="400" r:id="rId2"/>
    <p:sldId id="480" r:id="rId3"/>
    <p:sldId id="401" r:id="rId4"/>
    <p:sldId id="268" r:id="rId5"/>
    <p:sldId id="402" r:id="rId6"/>
    <p:sldId id="403" r:id="rId7"/>
    <p:sldId id="404" r:id="rId8"/>
    <p:sldId id="405" r:id="rId9"/>
    <p:sldId id="408" r:id="rId10"/>
    <p:sldId id="409" r:id="rId11"/>
    <p:sldId id="410" r:id="rId12"/>
    <p:sldId id="411" r:id="rId13"/>
    <p:sldId id="481" r:id="rId14"/>
    <p:sldId id="413" r:id="rId15"/>
    <p:sldId id="414" r:id="rId16"/>
    <p:sldId id="415" r:id="rId17"/>
    <p:sldId id="429" r:id="rId18"/>
    <p:sldId id="430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82" r:id="rId31"/>
    <p:sldId id="427" r:id="rId32"/>
    <p:sldId id="428" r:id="rId33"/>
    <p:sldId id="431" r:id="rId34"/>
    <p:sldId id="432" r:id="rId35"/>
    <p:sldId id="433" r:id="rId36"/>
    <p:sldId id="434" r:id="rId37"/>
    <p:sldId id="435" r:id="rId38"/>
    <p:sldId id="436" r:id="rId39"/>
    <p:sldId id="439" r:id="rId40"/>
    <p:sldId id="438" r:id="rId41"/>
    <p:sldId id="437" r:id="rId42"/>
    <p:sldId id="440" r:id="rId43"/>
    <p:sldId id="441" r:id="rId44"/>
    <p:sldId id="442" r:id="rId45"/>
    <p:sldId id="443" r:id="rId46"/>
    <p:sldId id="444" r:id="rId47"/>
    <p:sldId id="445" r:id="rId48"/>
    <p:sldId id="446" r:id="rId49"/>
    <p:sldId id="447" r:id="rId50"/>
    <p:sldId id="448" r:id="rId51"/>
    <p:sldId id="449" r:id="rId52"/>
    <p:sldId id="450" r:id="rId53"/>
    <p:sldId id="451" r:id="rId54"/>
    <p:sldId id="452" r:id="rId55"/>
    <p:sldId id="453" r:id="rId56"/>
    <p:sldId id="454" r:id="rId57"/>
    <p:sldId id="455" r:id="rId58"/>
    <p:sldId id="456" r:id="rId59"/>
    <p:sldId id="457" r:id="rId60"/>
    <p:sldId id="458" r:id="rId61"/>
    <p:sldId id="459" r:id="rId62"/>
    <p:sldId id="460" r:id="rId63"/>
    <p:sldId id="461" r:id="rId64"/>
    <p:sldId id="462" r:id="rId65"/>
    <p:sldId id="474" r:id="rId66"/>
    <p:sldId id="475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3" r:id="rId75"/>
    <p:sldId id="472" r:id="rId76"/>
    <p:sldId id="470" r:id="rId77"/>
    <p:sldId id="471" r:id="rId78"/>
    <p:sldId id="483" r:id="rId79"/>
    <p:sldId id="476" r:id="rId80"/>
    <p:sldId id="477" r:id="rId81"/>
    <p:sldId id="478" r:id="rId82"/>
    <p:sldId id="479" r:id="rId83"/>
    <p:sldId id="484" r:id="rId84"/>
    <p:sldId id="486" r:id="rId85"/>
    <p:sldId id="485" r:id="rId86"/>
    <p:sldId id="487" r:id="rId87"/>
    <p:sldId id="488" r:id="rId88"/>
    <p:sldId id="489" r:id="rId89"/>
    <p:sldId id="490" r:id="rId90"/>
    <p:sldId id="491" r:id="rId91"/>
    <p:sldId id="492" r:id="rId92"/>
    <p:sldId id="493" r:id="rId93"/>
    <p:sldId id="497" r:id="rId94"/>
    <p:sldId id="498" r:id="rId95"/>
    <p:sldId id="499" r:id="rId96"/>
    <p:sldId id="500" r:id="rId97"/>
    <p:sldId id="501" r:id="rId98"/>
    <p:sldId id="502" r:id="rId99"/>
    <p:sldId id="494" r:id="rId100"/>
    <p:sldId id="495" r:id="rId101"/>
    <p:sldId id="538" r:id="rId102"/>
    <p:sldId id="539" r:id="rId103"/>
    <p:sldId id="496" r:id="rId104"/>
    <p:sldId id="503" r:id="rId105"/>
    <p:sldId id="504" r:id="rId106"/>
    <p:sldId id="505" r:id="rId107"/>
    <p:sldId id="506" r:id="rId108"/>
    <p:sldId id="507" r:id="rId109"/>
    <p:sldId id="508" r:id="rId110"/>
    <p:sldId id="509" r:id="rId111"/>
    <p:sldId id="540" r:id="rId112"/>
    <p:sldId id="541" r:id="rId113"/>
    <p:sldId id="542" r:id="rId114"/>
    <p:sldId id="543" r:id="rId115"/>
    <p:sldId id="544" r:id="rId116"/>
    <p:sldId id="545" r:id="rId117"/>
    <p:sldId id="510" r:id="rId118"/>
    <p:sldId id="511" r:id="rId119"/>
    <p:sldId id="546" r:id="rId120"/>
    <p:sldId id="547" r:id="rId121"/>
    <p:sldId id="534" r:id="rId122"/>
    <p:sldId id="535" r:id="rId123"/>
    <p:sldId id="536" r:id="rId124"/>
    <p:sldId id="537" r:id="rId125"/>
    <p:sldId id="512" r:id="rId126"/>
    <p:sldId id="513" r:id="rId127"/>
    <p:sldId id="514" r:id="rId128"/>
    <p:sldId id="515" r:id="rId129"/>
    <p:sldId id="516" r:id="rId130"/>
    <p:sldId id="517" r:id="rId131"/>
    <p:sldId id="518" r:id="rId132"/>
    <p:sldId id="519" r:id="rId133"/>
    <p:sldId id="531" r:id="rId134"/>
    <p:sldId id="532" r:id="rId135"/>
    <p:sldId id="528" r:id="rId136"/>
    <p:sldId id="520" r:id="rId137"/>
    <p:sldId id="521" r:id="rId138"/>
    <p:sldId id="522" r:id="rId139"/>
    <p:sldId id="523" r:id="rId140"/>
    <p:sldId id="524" r:id="rId141"/>
    <p:sldId id="525" r:id="rId142"/>
    <p:sldId id="526" r:id="rId143"/>
    <p:sldId id="529" r:id="rId144"/>
    <p:sldId id="530" r:id="rId145"/>
    <p:sldId id="527" r:id="rId146"/>
    <p:sldId id="533" r:id="rId147"/>
    <p:sldId id="581" r:id="rId148"/>
    <p:sldId id="548" r:id="rId149"/>
    <p:sldId id="549" r:id="rId150"/>
    <p:sldId id="550" r:id="rId151"/>
    <p:sldId id="551" r:id="rId152"/>
    <p:sldId id="552" r:id="rId153"/>
    <p:sldId id="553" r:id="rId154"/>
    <p:sldId id="554" r:id="rId155"/>
    <p:sldId id="582" r:id="rId156"/>
    <p:sldId id="555" r:id="rId157"/>
    <p:sldId id="556" r:id="rId158"/>
    <p:sldId id="557" r:id="rId159"/>
    <p:sldId id="558" r:id="rId160"/>
    <p:sldId id="559" r:id="rId161"/>
    <p:sldId id="560" r:id="rId162"/>
    <p:sldId id="586" r:id="rId163"/>
    <p:sldId id="587" r:id="rId164"/>
    <p:sldId id="588" r:id="rId165"/>
    <p:sldId id="583" r:id="rId166"/>
    <p:sldId id="561" r:id="rId167"/>
    <p:sldId id="562" r:id="rId168"/>
    <p:sldId id="563" r:id="rId169"/>
    <p:sldId id="564" r:id="rId170"/>
    <p:sldId id="565" r:id="rId171"/>
    <p:sldId id="566" r:id="rId172"/>
    <p:sldId id="567" r:id="rId173"/>
    <p:sldId id="568" r:id="rId174"/>
    <p:sldId id="584" r:id="rId175"/>
    <p:sldId id="569" r:id="rId176"/>
    <p:sldId id="570" r:id="rId177"/>
    <p:sldId id="571" r:id="rId178"/>
    <p:sldId id="572" r:id="rId179"/>
    <p:sldId id="573" r:id="rId180"/>
    <p:sldId id="574" r:id="rId181"/>
    <p:sldId id="585" r:id="rId182"/>
    <p:sldId id="575" r:id="rId183"/>
    <p:sldId id="576" r:id="rId184"/>
    <p:sldId id="577" r:id="rId185"/>
    <p:sldId id="578" r:id="rId186"/>
    <p:sldId id="579" r:id="rId187"/>
    <p:sldId id="580" r:id="rId1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CACB3-75E1-68DD-90E1-8C7EAD39DE2B}" v="1" dt="2024-09-17T10:46:17.315"/>
    <p1510:client id="{A39691AA-4A9B-949C-AB15-8846AA6E1FBD}" v="14" dt="2024-09-17T10:47:33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27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927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927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7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2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13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9CFF-C049-48C8-B6CA-3B150F0D7841}" type="datetimeFigureOut">
              <a:rPr lang="en-IN" smtClean="0"/>
              <a:pPr/>
              <a:t>03-12-2024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4.jpeg"/><Relationship Id="rId9" Type="http://schemas.openxmlformats.org/officeDocument/2006/relationships/image" Target="../media/image2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2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37.jpeg"/><Relationship Id="rId4" Type="http://schemas.openxmlformats.org/officeDocument/2006/relationships/image" Target="../media/image23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1.jpeg"/><Relationship Id="rId7" Type="http://schemas.openxmlformats.org/officeDocument/2006/relationships/image" Target="../media/image2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9.jpeg"/><Relationship Id="rId4" Type="http://schemas.openxmlformats.org/officeDocument/2006/relationships/image" Target="../media/image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7.jpeg"/><Relationship Id="rId5" Type="http://schemas.openxmlformats.org/officeDocument/2006/relationships/image" Target="../media/image238.jpeg"/><Relationship Id="rId4" Type="http://schemas.openxmlformats.org/officeDocument/2006/relationships/image" Target="../media/image276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6.jpe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image" Target="../media/image1.jpeg"/><Relationship Id="rId7" Type="http://schemas.openxmlformats.org/officeDocument/2006/relationships/image" Target="../media/image3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4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eg"/><Relationship Id="rId3" Type="http://schemas.openxmlformats.org/officeDocument/2006/relationships/image" Target="../media/image1.jpeg"/><Relationship Id="rId7" Type="http://schemas.openxmlformats.org/officeDocument/2006/relationships/image" Target="../media/image3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3" Type="http://schemas.openxmlformats.org/officeDocument/2006/relationships/image" Target="../media/image1.jpeg"/><Relationship Id="rId7" Type="http://schemas.openxmlformats.org/officeDocument/2006/relationships/image" Target="../media/image3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jpeg"/><Relationship Id="rId5" Type="http://schemas.openxmlformats.org/officeDocument/2006/relationships/image" Target="../media/image319.jpeg"/><Relationship Id="rId4" Type="http://schemas.openxmlformats.org/officeDocument/2006/relationships/image" Target="../media/image318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eg"/><Relationship Id="rId3" Type="http://schemas.openxmlformats.org/officeDocument/2006/relationships/image" Target="../media/image1.jpeg"/><Relationship Id="rId7" Type="http://schemas.openxmlformats.org/officeDocument/2006/relationships/image" Target="../media/image3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image" Target="../media/image4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1.jpeg"/><Relationship Id="rId7" Type="http://schemas.openxmlformats.org/officeDocument/2006/relationships/image" Target="../media/image3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Relationship Id="rId9" Type="http://schemas.openxmlformats.org/officeDocument/2006/relationships/image" Target="../media/image335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2.jpeg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12" Type="http://schemas.openxmlformats.org/officeDocument/2006/relationships/image" Target="../media/image59.jpeg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5" Type="http://schemas.openxmlformats.org/officeDocument/2006/relationships/image" Target="../media/image61.jpeg"/><Relationship Id="rId10" Type="http://schemas.openxmlformats.org/officeDocument/2006/relationships/image" Target="../media/image57.jpeg"/><Relationship Id="rId4" Type="http://schemas.openxmlformats.org/officeDocument/2006/relationships/image" Target="../media/image3.jpeg"/><Relationship Id="rId9" Type="http://schemas.openxmlformats.org/officeDocument/2006/relationships/image" Target="../media/image22.jpeg"/><Relationship Id="rId1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.jpeg"/><Relationship Id="rId7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.jpeg"/><Relationship Id="rId7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10" Type="http://schemas.openxmlformats.org/officeDocument/2006/relationships/image" Target="../media/image22.jpeg"/><Relationship Id="rId4" Type="http://schemas.openxmlformats.org/officeDocument/2006/relationships/image" Target="../media/image145.png"/><Relationship Id="rId9" Type="http://schemas.openxmlformats.org/officeDocument/2006/relationships/image" Target="../media/image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.jpeg"/><Relationship Id="rId7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9359" y="2810190"/>
            <a:ext cx="9940835" cy="280076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IN" sz="2000" b="1">
                <a:latin typeface="Times New Roman"/>
                <a:ea typeface="Calibri"/>
                <a:cs typeface="Times New Roman"/>
              </a:rPr>
              <a:t>3.4.3 Number of extension and outreached Programmes conducted by the institution through NSS/ NCC/ Red Cross/ YRC etc., ( including the programmes such as Swachh Bharat, AIDS awareness, Gender issues etc. and/or those organised in collaboration with industry, community and NGOs during the year 2023-24</a:t>
            </a:r>
            <a:endParaRPr lang="en-US"/>
          </a:p>
          <a:p>
            <a:r>
              <a:rPr lang="en-IN" sz="2000" b="1">
                <a:latin typeface="Times New Roman"/>
                <a:ea typeface="Calibri"/>
                <a:cs typeface="Times New Roman"/>
              </a:rPr>
              <a:t>(15) &amp; 3.4.4 Average percentage of students participating in extension activities at 3.4.3. above for the year 2023-24</a:t>
            </a:r>
            <a:endParaRPr lang="en-IN"/>
          </a:p>
          <a:p>
            <a:pPr algn="ctr"/>
            <a:r>
              <a:rPr lang="en-IN" sz="2800" b="1">
                <a:latin typeface="Times New Roman"/>
                <a:ea typeface="Calibri"/>
                <a:cs typeface="Times New Roman"/>
              </a:rPr>
              <a:t> </a:t>
            </a:r>
            <a:br>
              <a:rPr lang="en-IN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en-IN" sz="28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 descr="GPS_2023_06_23_12_28_48_1687503528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946" y="3034145"/>
            <a:ext cx="3879272" cy="2812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GPS_2023_06_23_12_33_33_16875038132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1892" y="3034145"/>
            <a:ext cx="3685308" cy="278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GPS_2023_06_23_12_37_08_1687504028131.pn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8368145" y="3048000"/>
            <a:ext cx="3574472" cy="2798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10_01_12_35_54_16961439540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286" y="2757715"/>
            <a:ext cx="3836610" cy="3280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10_01_12_36_13_16961439730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830" y="2757714"/>
            <a:ext cx="3454400" cy="329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10_01_12_36_49_16961440096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4457" y="2786743"/>
            <a:ext cx="3628571" cy="3222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Amrit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Vatika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The S.I.A College of Higher Education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10_01_12_35_54_16961439540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762" y="2785424"/>
            <a:ext cx="3463637" cy="3280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10_01_12_36_13_16961439730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7309" y="2757714"/>
            <a:ext cx="3352799" cy="329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10_01_12_36_49_16961440096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0327" y="2786743"/>
            <a:ext cx="3338945" cy="3222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khumarkhan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10" descr="GPS_2023_09_30_06_48_03_169603668324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3761" y="2660073"/>
            <a:ext cx="4141767" cy="336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GPS_2023_09_30_06_48_30_16960367106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680" y="2599378"/>
            <a:ext cx="3033484" cy="339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9_30_06_49_49_169603678969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7963" y="2576945"/>
            <a:ext cx="3639128" cy="338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Dombivli.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1_07_03_16960954234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0836" y="2768085"/>
            <a:ext cx="4492723" cy="2981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1_07_40_169609546081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1" y="2743200"/>
            <a:ext cx="3366654" cy="2964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9_30_11_08_02_16960954824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3672" y="2810049"/>
            <a:ext cx="3228109" cy="293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Reti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Bandar.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9_30_10_11_28_16960920880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3127" y="2791691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9_30_10_11_53_169609211347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3343" y="2729345"/>
            <a:ext cx="2724148" cy="3352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09_30_10_12_16_16960921363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3236" y="2743200"/>
            <a:ext cx="3422073" cy="331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Saat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-Pool Jetty.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International Yoga Day at Zilla Parishad School.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June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54_16_16960946560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0836" y="2549236"/>
            <a:ext cx="3283527" cy="347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54_49_1696094689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473" y="2618510"/>
            <a:ext cx="3020289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GPS_2023_10_01_01_10_12_16961460127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9165" y="2701636"/>
            <a:ext cx="3976254" cy="3297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Poster Making Drive.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54_16_16960946560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5018" y="2604655"/>
            <a:ext cx="3172691" cy="347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54_49_1696094689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274" y="2604656"/>
            <a:ext cx="3214254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GPS_2023_10_01_01_10_12_16961460127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35636" y="2549236"/>
            <a:ext cx="3144982" cy="346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Gender Sensitization Awareness Campaign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Ayregaon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54_16_16960946560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7818" y="2660073"/>
            <a:ext cx="3186545" cy="33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54_49_1696094689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8036" y="2618510"/>
            <a:ext cx="3158837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GPS_2023_10_01_01_10_12_16961460127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89273" y="2701636"/>
            <a:ext cx="3089563" cy="3297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Pamphlet Distribution on Plastic Free Society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Sagarli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Gaon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25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54_16_16960946560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4909" y="2618510"/>
            <a:ext cx="3311236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54_49_1696094689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728" y="2604656"/>
            <a:ext cx="3075707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GPS_2023_10_01_01_10_12_16961460127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7201" y="2673927"/>
            <a:ext cx="3172690" cy="3297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Mandal Collection Drive at Dombivli East.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25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 descr="GPS_2023_10_01_12_37_43_16961440634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50" y="2715491"/>
            <a:ext cx="2834986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IMG-20230930-WA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4183" y="2743199"/>
            <a:ext cx="3117272" cy="336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10_01_12_38_21_16961441010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7818" y="2743200"/>
            <a:ext cx="2590800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De-addiction Awareness Campaign at Dombivli Station 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6_22_09_28_27_1687406307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238" y="2909455"/>
            <a:ext cx="3726872" cy="303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6_22_09_43_26_16874072068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3346" y="2937164"/>
            <a:ext cx="3532909" cy="3034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6_22_09_45_21_168740732100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1055" y="2978727"/>
            <a:ext cx="3616036" cy="297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 descr="GPS_2023_10_01_12_37_43_16961440634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128" y="2729346"/>
            <a:ext cx="3291320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IMG-20230930-WA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2729" y="2743199"/>
            <a:ext cx="3103418" cy="336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10_01_12_38_21_16961441010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5026" y="2743200"/>
            <a:ext cx="3150178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Skit Play on New Voter’s Registration at The S.I.A College of Higher Education.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27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 descr="GPS_2023_10_01_12_37_43_16961440634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09" y="3131127"/>
            <a:ext cx="3588327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IMG-20230930-WA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3455" y="3144981"/>
            <a:ext cx="3311235" cy="2909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10_01_12_38_21_16961441010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6473" y="3103419"/>
            <a:ext cx="3117273" cy="288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New Voter’s Registration at The S.I.A College of Higher Education.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27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 descr="GPS_2023_10_01_12_37_43_16961440634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09" y="2854036"/>
            <a:ext cx="3588327" cy="3144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IMG-20230930-WA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3455" y="2812474"/>
            <a:ext cx="3435927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10_01_12_38_21_16961441010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6473" y="2784764"/>
            <a:ext cx="3505200" cy="324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Khumbarkhan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06_55_27_169603712715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0431" y="2770909"/>
            <a:ext cx="2608118" cy="347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06_56_04_16960371648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53450" y="2701636"/>
            <a:ext cx="2807277" cy="361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IMG-20230929-WA0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9272" y="2743201"/>
            <a:ext cx="4322618" cy="356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Dombivli.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9_30_11_12_06_16960957262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10" y="2770909"/>
            <a:ext cx="3768436" cy="310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9_30_11_12_57_169609577754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0219" y="2784764"/>
            <a:ext cx="3740727" cy="3089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9_30_11_12_26_16960957460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2617" y="2798618"/>
            <a:ext cx="3838603" cy="306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Reti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Bandar.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0395" y="3263305"/>
            <a:ext cx="307702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6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2023-24</a:t>
            </a:r>
          </a:p>
        </p:txBody>
      </p:sp>
      <p:pic>
        <p:nvPicPr>
          <p:cNvPr id="8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7779658" y="2637970"/>
            <a:ext cx="1712685" cy="1764585"/>
          </a:xfrm>
          <a:prstGeom prst="rect">
            <a:avLst/>
          </a:prstGeom>
          <a:noFill/>
        </p:spPr>
      </p:pic>
      <p:pic>
        <p:nvPicPr>
          <p:cNvPr id="10" name="Picture 8" descr="Free Vector | Human blood donate on whit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24" y="2659744"/>
            <a:ext cx="2308404" cy="1665513"/>
          </a:xfrm>
          <a:prstGeom prst="rect">
            <a:avLst/>
          </a:prstGeom>
          <a:noFill/>
        </p:spPr>
      </p:pic>
      <p:pic>
        <p:nvPicPr>
          <p:cNvPr id="1026" name="Picture 2" descr="Collection Of People Enjoying Their Hobbies - Sewing On A Sewing Machine,  Hand-made Clothing Design, Fabric Cutting Colorful Vector Illustration Of  Men And Women In Flat Cartoon Style. Royalty Free SVG, Cliparts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2032" y="3883703"/>
            <a:ext cx="3041236" cy="1312411"/>
          </a:xfrm>
          <a:prstGeom prst="rect">
            <a:avLst/>
          </a:prstGeom>
          <a:noFill/>
        </p:spPr>
      </p:pic>
      <p:pic>
        <p:nvPicPr>
          <p:cNvPr id="12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0057" y="3721390"/>
            <a:ext cx="2249715" cy="15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Stage play Vectors &amp; Illustrations for Free Download | Freepi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7632" y="5043715"/>
            <a:ext cx="2832276" cy="1814285"/>
          </a:xfrm>
          <a:prstGeom prst="rect">
            <a:avLst/>
          </a:prstGeom>
          <a:noFill/>
        </p:spPr>
      </p:pic>
      <p:pic>
        <p:nvPicPr>
          <p:cNvPr id="1030" name="Picture 6" descr="Premium Vector | Team of volunteers planting trees in the park illustration  concept on white background"/>
          <p:cNvPicPr>
            <a:picLocks noChangeAspect="1" noChangeArrowheads="1"/>
          </p:cNvPicPr>
          <p:nvPr/>
        </p:nvPicPr>
        <p:blipFill>
          <a:blip r:embed="rId9" cstate="print"/>
          <a:srcRect l="8684" t="8743" r="7548" b="9290"/>
          <a:stretch>
            <a:fillRect/>
          </a:stretch>
        </p:blipFill>
        <p:spPr bwMode="auto">
          <a:xfrm>
            <a:off x="406400" y="5384800"/>
            <a:ext cx="1959429" cy="1277888"/>
          </a:xfrm>
          <a:prstGeom prst="rect">
            <a:avLst/>
          </a:prstGeom>
          <a:noFill/>
        </p:spPr>
      </p:pic>
      <p:pic>
        <p:nvPicPr>
          <p:cNvPr id="15" name="Picture 14" descr="image-removebg-preview (6).png"/>
          <p:cNvPicPr>
            <a:picLocks noChangeAspect="1"/>
          </p:cNvPicPr>
          <p:nvPr/>
        </p:nvPicPr>
        <p:blipFill>
          <a:blip r:embed="rId10" cstate="print"/>
          <a:srcRect l="15562" t="26000" r="15257" b="9493"/>
          <a:stretch>
            <a:fillRect/>
          </a:stretch>
        </p:blipFill>
        <p:spPr>
          <a:xfrm>
            <a:off x="3568702" y="5197928"/>
            <a:ext cx="2474300" cy="13843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56" y="2673926"/>
            <a:ext cx="2784762" cy="329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1237" y="2743201"/>
            <a:ext cx="4281053" cy="324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69383" y="2770910"/>
            <a:ext cx="3685308" cy="321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Saat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-Pool Jetty.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471" y="2743199"/>
            <a:ext cx="2560492" cy="329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5310" y="2758788"/>
            <a:ext cx="4281053" cy="321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51273" y="2729346"/>
            <a:ext cx="2535382" cy="321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Plastic Free Society at NSS Adopted Area,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Sagarli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Gaon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29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345" y="2826327"/>
            <a:ext cx="3172691" cy="322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4691" y="2772642"/>
            <a:ext cx="4281052" cy="3226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5127" y="2784764"/>
            <a:ext cx="3394363" cy="3158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OCTOBER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41" name="Picture 17" descr="C:\Users\user\Pictures\Screenshots\Screenshot (56).png"/>
          <p:cNvPicPr>
            <a:picLocks noChangeAspect="1" noChangeArrowheads="1"/>
          </p:cNvPicPr>
          <p:nvPr/>
        </p:nvPicPr>
        <p:blipFill>
          <a:blip r:embed="rId4" cstate="print"/>
          <a:srcRect l="18481" t="19981" r="19972" b="22253"/>
          <a:stretch>
            <a:fillRect/>
          </a:stretch>
        </p:blipFill>
        <p:spPr bwMode="auto">
          <a:xfrm>
            <a:off x="360220" y="5140036"/>
            <a:ext cx="2701634" cy="142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3" name="Picture 19" descr="Flower Decoration for Mata Ki Chowki, Bhajan Sandhya, Sai Sandhya - FNP  Weddings"/>
          <p:cNvPicPr>
            <a:picLocks noChangeAspect="1" noChangeArrowheads="1"/>
          </p:cNvPicPr>
          <p:nvPr/>
        </p:nvPicPr>
        <p:blipFill>
          <a:blip r:embed="rId5" cstate="print"/>
          <a:srcRect l="14161" t="38923" r="15006" b="35026"/>
          <a:stretch>
            <a:fillRect/>
          </a:stretch>
        </p:blipFill>
        <p:spPr bwMode="auto">
          <a:xfrm>
            <a:off x="7869382" y="5735783"/>
            <a:ext cx="4045528" cy="7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6" cstate="print"/>
          <a:srcRect l="12557" t="13631" r="11506" b="8131"/>
          <a:stretch>
            <a:fillRect/>
          </a:stretch>
        </p:blipFill>
        <p:spPr bwMode="auto">
          <a:xfrm>
            <a:off x="10223994" y="2928256"/>
            <a:ext cx="1718623" cy="1770703"/>
          </a:xfrm>
          <a:prstGeom prst="rect">
            <a:avLst/>
          </a:prstGeom>
          <a:noFill/>
        </p:spPr>
      </p:pic>
      <p:pic>
        <p:nvPicPr>
          <p:cNvPr id="1045" name="Picture 21" descr="World Blood Donor Day - 14 June 2022 - PAHO/WHO | Pan American Health  Organiz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092" y="2565688"/>
            <a:ext cx="3181349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4" descr="School Cleaning Images - Free Download on Freepi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7835" y="5375436"/>
            <a:ext cx="2721184" cy="1482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S.IA College of Higher Education, Outside College under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Swachhta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Seva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Sunday.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218" y="2779934"/>
            <a:ext cx="3047999" cy="322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5310" y="2826328"/>
            <a:ext cx="4281053" cy="307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3455" y="2826328"/>
            <a:ext cx="3325090" cy="299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Observing Gandhi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Jayanti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The S.I.A College of Higher Education.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02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5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674" y="2854036"/>
            <a:ext cx="3394362" cy="302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4637" y="2812473"/>
            <a:ext cx="4100944" cy="307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7307" y="2854036"/>
            <a:ext cx="3546765" cy="304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Blood Donation Camp at The S.I.A  College of Higher Education, Auditorium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3890" y="2909456"/>
            <a:ext cx="2635828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5583" y="2840182"/>
            <a:ext cx="4100944" cy="307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05912" y="2826328"/>
            <a:ext cx="2456052" cy="3061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Bhajan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Sandhya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on Gandhi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Jayanti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Gateway Of India, CSMT.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02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217" y="2867892"/>
            <a:ext cx="3117274" cy="299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0674" y="2852908"/>
            <a:ext cx="4100944" cy="302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80217" y="2867891"/>
            <a:ext cx="3629891" cy="2964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Blood Donation Awareness Campaign.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13_59_16960922392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181" y="2591586"/>
            <a:ext cx="3117274" cy="1952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GPS_2023_09_30_10_14_24_16960922647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7061" y="3019162"/>
            <a:ext cx="4030062" cy="302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GPS_2023_09_30_10_15_04_16960923040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8872" y="2573482"/>
            <a:ext cx="3061856" cy="210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PS_2023_10_08_07_21_37_169677309762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8036" y="4668981"/>
            <a:ext cx="3103419" cy="19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GPS_2023_10_08_07_22_20_169677314033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12727" y="4807528"/>
            <a:ext cx="3131127" cy="188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Plastic Free Society at Morvica, Dombivli Station.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05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56" y="3117273"/>
            <a:ext cx="3560618" cy="260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0437" y="3144983"/>
            <a:ext cx="3477490" cy="257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618" y="3117273"/>
            <a:ext cx="3616037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November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1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9545121" y="4590802"/>
            <a:ext cx="1718623" cy="1770703"/>
          </a:xfrm>
          <a:prstGeom prst="rect">
            <a:avLst/>
          </a:prstGeom>
          <a:noFill/>
        </p:spPr>
      </p:pic>
      <p:pic>
        <p:nvPicPr>
          <p:cNvPr id="6" name="Picture 2" descr="Diwali Celebration Illustration concept. A flat illustration isolated on white  background 13429005 Vector Art at Vecteezy"/>
          <p:cNvPicPr>
            <a:picLocks noChangeAspect="1" noChangeArrowheads="1"/>
          </p:cNvPicPr>
          <p:nvPr/>
        </p:nvPicPr>
        <p:blipFill>
          <a:blip r:embed="rId5" cstate="print"/>
          <a:srcRect l="16666" t="7750" r="13768" b="9641"/>
          <a:stretch>
            <a:fillRect/>
          </a:stretch>
        </p:blipFill>
        <p:spPr bwMode="auto">
          <a:xfrm>
            <a:off x="512618" y="4516581"/>
            <a:ext cx="2660073" cy="2105891"/>
          </a:xfrm>
          <a:prstGeom prst="rect">
            <a:avLst/>
          </a:prstGeom>
          <a:noFill/>
        </p:spPr>
      </p:pic>
      <p:pic>
        <p:nvPicPr>
          <p:cNvPr id="7" name="Picture 4" descr="International Children Clipart PNG Images, International Childrens Day  Festival Celebration Children Play Ball Cartoon Doodle, Car Drawing, Cartoon  Drawing, Rat Drawing PNG Image For Free Downlo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7469" y="4239492"/>
            <a:ext cx="2618508" cy="2618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Diwali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Celebration in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Maitri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Old-Age Home.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92" y="2438400"/>
            <a:ext cx="2812473" cy="264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9690" y="2479965"/>
            <a:ext cx="2666999" cy="257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3598" y="4048991"/>
            <a:ext cx="2599892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11_16_11_30_59_170015765997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7136" y="3948546"/>
            <a:ext cx="3169227" cy="2382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7_03_12_03_12_16883659925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229" y="2670629"/>
            <a:ext cx="3541486" cy="3439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7_03_12_04_09_168836604989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3657" y="2685141"/>
            <a:ext cx="3526972" cy="3454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03_12_05_46_16883661460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8629" y="2641600"/>
            <a:ext cx="3657601" cy="346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92" y="2706832"/>
            <a:ext cx="2812473" cy="232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9690" y="2535383"/>
            <a:ext cx="2666999" cy="2233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58836" y="4035137"/>
            <a:ext cx="2618509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11_16_11_30_59_170015765997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7136" y="3951577"/>
            <a:ext cx="3169227" cy="237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Children’s Day Celebration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Ayegaon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Kopar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509" y="2438400"/>
            <a:ext cx="2743200" cy="264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1308" y="2466111"/>
            <a:ext cx="2604655" cy="257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2692" y="4048991"/>
            <a:ext cx="2618508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11_16_11_30_59_170015765997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00654" y="4184073"/>
            <a:ext cx="2895599" cy="2382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Street Play on "Road Safety"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Morvika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56" y="3103418"/>
            <a:ext cx="3560618" cy="2660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0437" y="3061855"/>
            <a:ext cx="3477490" cy="2632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618" y="3034146"/>
            <a:ext cx="3616037" cy="2715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December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1730" name="Picture 2" descr="1,130 World Aids Day Stock Video Footage - 4K and HD Video Clips |  Shutterstock"/>
          <p:cNvPicPr>
            <a:picLocks noChangeAspect="1" noChangeArrowheads="1"/>
          </p:cNvPicPr>
          <p:nvPr/>
        </p:nvPicPr>
        <p:blipFill>
          <a:blip r:embed="rId4" cstate="print"/>
          <a:srcRect l="15330" t="14164" r="17308" b="15148"/>
          <a:stretch>
            <a:fillRect/>
          </a:stretch>
        </p:blipFill>
        <p:spPr bwMode="auto">
          <a:xfrm>
            <a:off x="415636" y="2452255"/>
            <a:ext cx="3283527" cy="193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1" descr="World Blood Donor Day - 14 June 2022 - PAHO/WHO | Pan American Health  Organiz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109" y="4754705"/>
            <a:ext cx="3541571" cy="177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1732" name="Picture 4" descr="A Boy Receiving Polio Vaccine on White Background Stock Vector -  Illustration of adorable, cute: 237060039"/>
          <p:cNvPicPr>
            <a:picLocks noChangeAspect="1" noChangeArrowheads="1"/>
          </p:cNvPicPr>
          <p:nvPr/>
        </p:nvPicPr>
        <p:blipFill>
          <a:blip r:embed="rId6" cstate="print"/>
          <a:srcRect b="7128"/>
          <a:stretch>
            <a:fillRect/>
          </a:stretch>
        </p:blipFill>
        <p:spPr bwMode="auto">
          <a:xfrm>
            <a:off x="9593712" y="1930257"/>
            <a:ext cx="2057961" cy="2794143"/>
          </a:xfrm>
          <a:prstGeom prst="rect">
            <a:avLst/>
          </a:prstGeom>
          <a:noFill/>
        </p:spPr>
      </p:pic>
      <p:pic>
        <p:nvPicPr>
          <p:cNvPr id="103426" name="Picture 2" descr="Summer Camp Cartoon Images – Browse 66,548 Stock Photos, Vectors, and Video  | Adobe Sto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3167" y="4682836"/>
            <a:ext cx="3362505" cy="1981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World Aids Day at Dombivli Station.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583" y="3103418"/>
            <a:ext cx="3546764" cy="2660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0437" y="3073978"/>
            <a:ext cx="3477490" cy="260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618" y="3035877"/>
            <a:ext cx="3616037" cy="2712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Blood Donation at The S.I.A College of Higher Education.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 descr="GPS_2023_07_03_12_06_53_16883662139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215" y="3158836"/>
            <a:ext cx="4483458" cy="295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PS_2023_07_03_12_11_05_16883664654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7718" y="2549236"/>
            <a:ext cx="2193735" cy="3896510"/>
          </a:xfrm>
          <a:prstGeom prst="rect">
            <a:avLst/>
          </a:prstGeom>
        </p:spPr>
      </p:pic>
      <p:pic>
        <p:nvPicPr>
          <p:cNvPr id="9" name="Picture 8" descr="20230701_1214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2510" y="3409382"/>
            <a:ext cx="3763022" cy="23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" name="Picture 17" descr="GPS_2023_07_03_12_15_44_16883667445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8515" y="2728686"/>
            <a:ext cx="3773714" cy="33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GPS_2023_07_03_12_16_59_16883668194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8000" y="2743199"/>
            <a:ext cx="3860800" cy="326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GPS_2023_07_03_12_14_43_168836668302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6616" y="2757715"/>
            <a:ext cx="3483555" cy="333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Pulse Polio Drive in Dombivli East.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Sunday.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038" y="2618509"/>
            <a:ext cx="2888671" cy="2415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4328" y="2644487"/>
            <a:ext cx="2590799" cy="260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127" y="4102678"/>
            <a:ext cx="2535382" cy="2450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4_01_26_06_33_33_170627421324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96302" y="3837710"/>
            <a:ext cx="3167539" cy="2507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Residential Camp.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 -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0216" y="2943898"/>
            <a:ext cx="3395229" cy="288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7730" y="3004706"/>
            <a:ext cx="3752272" cy="2814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6481" y="2977861"/>
            <a:ext cx="3695701" cy="277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053" y="2729345"/>
            <a:ext cx="2545772" cy="33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9176" y="2686051"/>
            <a:ext cx="1956087" cy="343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7271" y="2715491"/>
            <a:ext cx="2535382" cy="3410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IMG-20240218-WA00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80218" y="2944092"/>
            <a:ext cx="3870035" cy="2902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January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15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802903" y="4286004"/>
            <a:ext cx="2106385" cy="2170215"/>
          </a:xfrm>
          <a:prstGeom prst="rect">
            <a:avLst/>
          </a:prstGeom>
          <a:noFill/>
        </p:spPr>
      </p:pic>
      <p:pic>
        <p:nvPicPr>
          <p:cNvPr id="18" name="Picture 17" descr="image-removebg-preview (6).png"/>
          <p:cNvPicPr>
            <a:picLocks noChangeAspect="1"/>
          </p:cNvPicPr>
          <p:nvPr/>
        </p:nvPicPr>
        <p:blipFill>
          <a:blip r:embed="rId5" cstate="print"/>
          <a:srcRect l="15562" t="26000" r="15257" b="9493"/>
          <a:stretch>
            <a:fillRect/>
          </a:stretch>
        </p:blipFill>
        <p:spPr>
          <a:xfrm>
            <a:off x="3928918" y="4338945"/>
            <a:ext cx="3264380" cy="1826327"/>
          </a:xfrm>
          <a:prstGeom prst="rect">
            <a:avLst/>
          </a:prstGeom>
        </p:spPr>
      </p:pic>
      <p:pic>
        <p:nvPicPr>
          <p:cNvPr id="202754" name="Picture 2" descr="Distribution Food Poor Royalty-Free Images, Stock Photos &amp; Pictures |  Shutterstoc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7576" y="4275136"/>
            <a:ext cx="3197224" cy="212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Street Play on "Traffic Control"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Morvika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6327" y="2826327"/>
            <a:ext cx="4137891" cy="310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6726" y="2839316"/>
            <a:ext cx="4065155" cy="304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Street Play on "Self Defence" at Saraswati Devi Sports Complex, Malad.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183" y="2438400"/>
            <a:ext cx="3306619" cy="247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5678" y="2450522"/>
            <a:ext cx="2920999" cy="2190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10_17_08_38_28_16975553085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6327" y="4490171"/>
            <a:ext cx="3815389" cy="2146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4_01_26_06_33_33_170627421324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6192" y="3959137"/>
            <a:ext cx="3440279" cy="258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757714"/>
            <a:ext cx="6111010" cy="32657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Cotton Bag Making Drive at The S.I.A College of Higher Education, NSS 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Mon- Monday (3 Weeks)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:10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-31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Flashmob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Pyramid as a “Tribute to Lord Ram” at Saraswati Devi Sports Complex, Malad.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166" y="3039341"/>
            <a:ext cx="3775361" cy="2738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6474" y="2978728"/>
            <a:ext cx="3546762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4_01_26_06_33_33_17062742132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2956" y="2923308"/>
            <a:ext cx="3634244" cy="2808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Food Distribution Needy People on the occasion of Republic Day at Dombivli Station.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566" y="2585040"/>
            <a:ext cx="3068779" cy="1865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0728" y="3042697"/>
            <a:ext cx="4144963" cy="310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4_01_26_06_33_33_17062742132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4182" y="2535381"/>
            <a:ext cx="3283527" cy="167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4_01_26_08_51_01_170628246193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637" y="4558145"/>
            <a:ext cx="3172690" cy="2050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4_01_26_09_03_53_170628323387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98872" y="4308763"/>
            <a:ext cx="3144984" cy="2113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February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15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802903" y="4286004"/>
            <a:ext cx="2106385" cy="2170215"/>
          </a:xfrm>
          <a:prstGeom prst="rect">
            <a:avLst/>
          </a:prstGeom>
          <a:noFill/>
        </p:spPr>
      </p:pic>
      <p:pic>
        <p:nvPicPr>
          <p:cNvPr id="203778" name="Picture 2" descr="Book Donation Concept Vector Illustration On White Background People Donate  Second Hand Books For Library Time For Knowledge Charity Stock Illustration  - Download Image Now - iSto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39214" y="3688340"/>
            <a:ext cx="2989551" cy="2989552"/>
          </a:xfrm>
          <a:prstGeom prst="rect">
            <a:avLst/>
          </a:prstGeom>
          <a:noFill/>
        </p:spPr>
      </p:pic>
      <p:pic>
        <p:nvPicPr>
          <p:cNvPr id="203780" name="Picture 4" descr="Prize Distribution Ceremony Vector Art, Icons, and Graphics for Free  Downlo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1524" y="4599710"/>
            <a:ext cx="5603820" cy="1567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Skit Play on World Cancer Day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Shelar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Chowk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Sunday.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February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17_08_36_21_1697555181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566" y="2649296"/>
            <a:ext cx="3068779" cy="1737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10_17_08_37_23_1697555243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0728" y="3042697"/>
            <a:ext cx="4144962" cy="310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4_01_26_06_33_33_17062742132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7309" y="2535381"/>
            <a:ext cx="3200400" cy="167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4_01_26_08_51_01_170628246193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637" y="4707954"/>
            <a:ext cx="3172690" cy="175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4_01_26_09_03_53_170628323387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85018" y="4308763"/>
            <a:ext cx="3214255" cy="2113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NSS Price Distribution Ceremony.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February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20240226_112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82322" y="3493558"/>
            <a:ext cx="3692237" cy="203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20240226_112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081646" y="3480958"/>
            <a:ext cx="3643745" cy="2112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20240226_1120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520910" y="3341544"/>
            <a:ext cx="3671456" cy="2363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20240226_1122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920344" y="3470564"/>
            <a:ext cx="3609109" cy="2112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20240226_1125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9116291" y="3616038"/>
            <a:ext cx="3546763" cy="18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Book Donation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Zilla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Parishad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School.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27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February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243" y="2797629"/>
            <a:ext cx="3918857" cy="2939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7400" y="2730500"/>
            <a:ext cx="3416300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6700" y="2811462"/>
            <a:ext cx="3848099" cy="292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20240226_112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048" y="2317176"/>
            <a:ext cx="2001115" cy="2668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20240226_11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7927" y="4175412"/>
            <a:ext cx="1867547" cy="249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20240226_1125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9907" y="2410693"/>
            <a:ext cx="1849583" cy="2466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IMG-20240227-WA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49632" y="3671455"/>
            <a:ext cx="1879023" cy="295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IMG-20240227-WA0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780" y="2382984"/>
            <a:ext cx="3726873" cy="291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March 2023-24</a:t>
            </a:r>
          </a:p>
        </p:txBody>
      </p:sp>
      <p:sp>
        <p:nvSpPr>
          <p:cNvPr id="1026" name="AutoShape 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6" name="AutoShape 12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8" name="AutoShape 14" descr="The Best Tips for Shooting Candlelight Photogra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15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802903" y="4286004"/>
            <a:ext cx="2106385" cy="2170215"/>
          </a:xfrm>
          <a:prstGeom prst="rect">
            <a:avLst/>
          </a:prstGeom>
          <a:noFill/>
        </p:spPr>
      </p:pic>
      <p:pic>
        <p:nvPicPr>
          <p:cNvPr id="17" name="Picture 4" descr="A Boy Receiving Polio Vaccine on White Background Stock Vector -  Illustration of adorable, cute: 237060039"/>
          <p:cNvPicPr>
            <a:picLocks noChangeAspect="1" noChangeArrowheads="1"/>
          </p:cNvPicPr>
          <p:nvPr/>
        </p:nvPicPr>
        <p:blipFill>
          <a:blip r:embed="rId5" cstate="print"/>
          <a:srcRect b="7128"/>
          <a:stretch>
            <a:fillRect/>
          </a:stretch>
        </p:blipFill>
        <p:spPr bwMode="auto">
          <a:xfrm>
            <a:off x="5198632" y="4172390"/>
            <a:ext cx="1978024" cy="2685610"/>
          </a:xfrm>
          <a:prstGeom prst="rect">
            <a:avLst/>
          </a:prstGeom>
          <a:noFill/>
        </p:spPr>
      </p:pic>
      <p:pic>
        <p:nvPicPr>
          <p:cNvPr id="204802" name="Picture 2" descr="Free and customizable women templat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2374" y="3699164"/>
            <a:ext cx="2951018" cy="295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Pulse Polio Drive in Dombivli East.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Sunday.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03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20240226_112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048" y="2317177"/>
            <a:ext cx="2001115" cy="266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20240226_11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6218" y="4189266"/>
            <a:ext cx="1867547" cy="249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20240226_1125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5854" y="2369129"/>
            <a:ext cx="1759527" cy="2466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IMG-20240227-WA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9170" y="3671455"/>
            <a:ext cx="1659947" cy="295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IMG-20240227-WA0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64751" y="2410693"/>
            <a:ext cx="2186092" cy="291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20240226_1125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24656" y="4225633"/>
            <a:ext cx="1759526" cy="2466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Celebrating International Women's Day at </a:t>
            </a:r>
            <a:r>
              <a:rPr lang="en-IN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Sarovar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Nagar, Dombivli (W).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20240226_112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273" y="2549236"/>
            <a:ext cx="2602926" cy="347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20240226_11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3854" y="2572657"/>
            <a:ext cx="4383755" cy="328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IMG-20240227-WA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1950" y="2327866"/>
            <a:ext cx="2637831" cy="197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20240226_1125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8983" y="4632612"/>
            <a:ext cx="2576944" cy="1932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Awareness Program on New Voter's Registration through Skit Play at The S.I.A College of Higher Education.</a:t>
            </a:r>
          </a:p>
          <a:p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09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2024.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20240226_112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366" y="2521525"/>
            <a:ext cx="1952195" cy="347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20240226_11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93819" y="2531093"/>
            <a:ext cx="3463637" cy="259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IMG-20240227-WA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8967" y="3934994"/>
            <a:ext cx="3343159" cy="250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20240226_1125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28910" y="2459184"/>
            <a:ext cx="2230580" cy="355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Skit Play on “World Population Day” at The S.I.A  College of Higher Education, Classroom.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9769" y="3234277"/>
            <a:ext cx="307702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6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JUNE 2023-24</a:t>
            </a:r>
          </a:p>
        </p:txBody>
      </p:sp>
      <p:pic>
        <p:nvPicPr>
          <p:cNvPr id="6" name="Picture 4" descr="24,100+ Pledge Stock Photos, Pictures &amp; Royalty-Free Images - iStock |  Promise, Pledge of allegiance, Hippocrates"/>
          <p:cNvPicPr>
            <a:picLocks noChangeAspect="1" noChangeArrowheads="1"/>
          </p:cNvPicPr>
          <p:nvPr/>
        </p:nvPicPr>
        <p:blipFill>
          <a:blip r:embed="rId4" cstate="print"/>
          <a:srcRect l="24446" t="25773" r="24013" b="26944"/>
          <a:stretch>
            <a:fillRect/>
          </a:stretch>
        </p:blipFill>
        <p:spPr bwMode="auto">
          <a:xfrm>
            <a:off x="1019266" y="4729842"/>
            <a:ext cx="1796505" cy="16480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9725" y="6359433"/>
            <a:ext cx="139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latin typeface="Times New Roman" pitchFamily="18" charset="0"/>
                <a:cs typeface="Times New Roman" pitchFamily="18" charset="0"/>
              </a:rPr>
              <a:t>PLEDGE</a:t>
            </a:r>
          </a:p>
        </p:txBody>
      </p:sp>
      <p:pic>
        <p:nvPicPr>
          <p:cNvPr id="8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5" cstate="print"/>
          <a:srcRect l="12557" t="13631" r="11506" b="8131"/>
          <a:stretch>
            <a:fillRect/>
          </a:stretch>
        </p:blipFill>
        <p:spPr bwMode="auto">
          <a:xfrm>
            <a:off x="9100457" y="4698999"/>
            <a:ext cx="1846942" cy="1902910"/>
          </a:xfrm>
          <a:prstGeom prst="rect">
            <a:avLst/>
          </a:prstGeom>
          <a:noFill/>
        </p:spPr>
      </p:pic>
      <p:pic>
        <p:nvPicPr>
          <p:cNvPr id="9" name="Picture 30" descr="International Yoga Day Text with Paper Cut Illustration of Women Doing Yoga  Asanas on Flower White Background. Stock Vector | Adobe Stock"/>
          <p:cNvPicPr>
            <a:picLocks noChangeAspect="1" noChangeArrowheads="1"/>
          </p:cNvPicPr>
          <p:nvPr/>
        </p:nvPicPr>
        <p:blipFill>
          <a:blip r:embed="rId6" cstate="print"/>
          <a:srcRect l="18786" t="19556" r="15843" b="26603"/>
          <a:stretch>
            <a:fillRect/>
          </a:stretch>
        </p:blipFill>
        <p:spPr bwMode="auto">
          <a:xfrm>
            <a:off x="4484914" y="4688112"/>
            <a:ext cx="3054577" cy="1886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7_12_01_21_01_16891482616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713" y="3323771"/>
            <a:ext cx="3526973" cy="298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07_12_01_21_56_16891483166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3030" y="3309257"/>
            <a:ext cx="3686628" cy="296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7_12_01_30_39_168914883988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8958" y="3323772"/>
            <a:ext cx="3857625" cy="296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27214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“World Population Day” in Community.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7_12_12_34_02_1689145442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72" y="2699657"/>
            <a:ext cx="3570513" cy="342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9943" y="2627086"/>
            <a:ext cx="3918857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4000" y="2670629"/>
            <a:ext cx="3643086" cy="338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Tree Plantation Drive at Sarvoday School,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Kolegaon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Sunday.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16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7_12_12_34_02_1689145442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87" y="2699657"/>
            <a:ext cx="3599542" cy="330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4456" y="2627086"/>
            <a:ext cx="3686629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3029" y="2670629"/>
            <a:ext cx="3614057" cy="338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7_12_12_34_02_1689145442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72" y="2699657"/>
            <a:ext cx="3657599" cy="320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9943" y="2714171"/>
            <a:ext cx="3918857" cy="312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4629" y="2670628"/>
            <a:ext cx="3541485" cy="320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164" y="3726873"/>
            <a:ext cx="3338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Flash-mob on Kargil Vijay Diwas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2743200"/>
            <a:ext cx="3918857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7029" y="2755900"/>
            <a:ext cx="3541485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" y="2714624"/>
            <a:ext cx="3848099" cy="312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5971309" cy="325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Kargil Vijay Diwas in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Zilla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Parishad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School.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2819400"/>
            <a:ext cx="3918857" cy="295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7029" y="2755900"/>
            <a:ext cx="3541485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6700" y="2755900"/>
            <a:ext cx="3848099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2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6401" y="3255821"/>
            <a:ext cx="5971309" cy="23255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Pledge.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:05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0460" y="3234277"/>
            <a:ext cx="407851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6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AUGUST 2023-24</a:t>
            </a:r>
          </a:p>
        </p:txBody>
      </p:sp>
      <p:pic>
        <p:nvPicPr>
          <p:cNvPr id="6" name="Picture 4" descr="24,100+ Pledge Stock Photos, Pictures &amp; Royalty-Free Images - iStock |  Promise, Pledge of allegiance, Hippocrates"/>
          <p:cNvPicPr>
            <a:picLocks noChangeAspect="1" noChangeArrowheads="1"/>
          </p:cNvPicPr>
          <p:nvPr/>
        </p:nvPicPr>
        <p:blipFill>
          <a:blip r:embed="rId4" cstate="print"/>
          <a:srcRect l="24446" t="25773" r="24013" b="26944"/>
          <a:stretch>
            <a:fillRect/>
          </a:stretch>
        </p:blipFill>
        <p:spPr bwMode="auto">
          <a:xfrm>
            <a:off x="5431609" y="3917042"/>
            <a:ext cx="1283500" cy="11774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56925" y="5096690"/>
            <a:ext cx="139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latin typeface="Times New Roman" pitchFamily="18" charset="0"/>
                <a:cs typeface="Times New Roman" pitchFamily="18" charset="0"/>
              </a:rPr>
              <a:t>PLEDGE</a:t>
            </a:r>
          </a:p>
        </p:txBody>
      </p:sp>
      <p:pic>
        <p:nvPicPr>
          <p:cNvPr id="10" name="Picture 2" descr="Collection Of People Enjoying Their Hobbies - Sewing On A Sewing Machine,  Hand-made Clothing Design, Fabric Cutting Colorful Vector Illustration Of  Men And Women In Flat Cartoon Style. Royalty Free SVG, Cliparts,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03648"/>
            <a:ext cx="2906696" cy="1254352"/>
          </a:xfrm>
          <a:prstGeom prst="rect">
            <a:avLst/>
          </a:prstGeom>
          <a:noFill/>
        </p:spPr>
      </p:pic>
      <p:pic>
        <p:nvPicPr>
          <p:cNvPr id="11" name="Picture 14" descr="School Cleaning Images - Free Download on Freepi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70816" y="5375436"/>
            <a:ext cx="2721184" cy="1482564"/>
          </a:xfrm>
          <a:prstGeom prst="rect">
            <a:avLst/>
          </a:prstGeom>
          <a:noFill/>
        </p:spPr>
      </p:pic>
      <p:pic>
        <p:nvPicPr>
          <p:cNvPr id="98306" name="Picture 2" descr="Art - competition png images | PNGEg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747" y="2151744"/>
            <a:ext cx="1218005" cy="1331686"/>
          </a:xfrm>
          <a:prstGeom prst="rect">
            <a:avLst/>
          </a:prstGeom>
          <a:noFill/>
        </p:spPr>
      </p:pic>
      <p:pic>
        <p:nvPicPr>
          <p:cNvPr id="13" name="Picture 6" descr="Premium Vector | Team of volunteers planting trees in the park illustration  concept on white background"/>
          <p:cNvPicPr>
            <a:picLocks noChangeAspect="1" noChangeArrowheads="1"/>
          </p:cNvPicPr>
          <p:nvPr/>
        </p:nvPicPr>
        <p:blipFill>
          <a:blip r:embed="rId8" cstate="print"/>
          <a:srcRect l="8684" t="8743" r="7548" b="9290"/>
          <a:stretch>
            <a:fillRect/>
          </a:stretch>
        </p:blipFill>
        <p:spPr bwMode="auto">
          <a:xfrm>
            <a:off x="1785256" y="3251201"/>
            <a:ext cx="2264229" cy="1476671"/>
          </a:xfrm>
          <a:prstGeom prst="rect">
            <a:avLst/>
          </a:prstGeom>
          <a:noFill/>
        </p:spPr>
      </p:pic>
      <p:pic>
        <p:nvPicPr>
          <p:cNvPr id="14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7029" y="4940589"/>
            <a:ext cx="1582058" cy="111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308" name="Picture 4" descr="3d Small People Spend A Survey. 3d Image. Isolated White Background. Stock  Photo, Picture and Royalty Free Image. Image 13451985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7860" y="2668846"/>
            <a:ext cx="1731283" cy="1953704"/>
          </a:xfrm>
          <a:prstGeom prst="rect">
            <a:avLst/>
          </a:prstGeom>
          <a:noFill/>
        </p:spPr>
      </p:pic>
      <p:pic>
        <p:nvPicPr>
          <p:cNvPr id="98310" name="Picture 6" descr="Person Felicitating Winner Of Competition Vector Icon Ppt PowerPoint  Presentation File Professional PDF - PowerPoint Templates"/>
          <p:cNvPicPr>
            <a:picLocks noChangeAspect="1" noChangeArrowheads="1"/>
          </p:cNvPicPr>
          <p:nvPr/>
        </p:nvPicPr>
        <p:blipFill>
          <a:blip r:embed="rId11" cstate="print"/>
          <a:srcRect l="4807" t="28304" r="55352" b="14130"/>
          <a:stretch>
            <a:fillRect/>
          </a:stretch>
        </p:blipFill>
        <p:spPr bwMode="auto">
          <a:xfrm>
            <a:off x="362858" y="3846285"/>
            <a:ext cx="1144022" cy="1538514"/>
          </a:xfrm>
          <a:prstGeom prst="rect">
            <a:avLst/>
          </a:prstGeom>
          <a:noFill/>
        </p:spPr>
      </p:pic>
      <p:pic>
        <p:nvPicPr>
          <p:cNvPr id="98312" name="Picture 8" descr="The Staffroom: How competitions help our learners thrive"/>
          <p:cNvPicPr>
            <a:picLocks noChangeAspect="1" noChangeArrowheads="1"/>
          </p:cNvPicPr>
          <p:nvPr/>
        </p:nvPicPr>
        <p:blipFill>
          <a:blip r:embed="rId12" cstate="print"/>
          <a:srcRect l="22339" t="4439" r="21661" b="11752"/>
          <a:stretch>
            <a:fillRect/>
          </a:stretch>
        </p:blipFill>
        <p:spPr bwMode="auto">
          <a:xfrm>
            <a:off x="7561942" y="5181601"/>
            <a:ext cx="1810326" cy="1422399"/>
          </a:xfrm>
          <a:prstGeom prst="rect">
            <a:avLst/>
          </a:prstGeom>
          <a:noFill/>
        </p:spPr>
      </p:pic>
      <p:pic>
        <p:nvPicPr>
          <p:cNvPr id="18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13" cstate="print"/>
          <a:srcRect l="12557" t="13631" r="11506" b="8131"/>
          <a:stretch>
            <a:fillRect/>
          </a:stretch>
        </p:blipFill>
        <p:spPr bwMode="auto">
          <a:xfrm>
            <a:off x="9129485" y="4147457"/>
            <a:ext cx="1299563" cy="1338944"/>
          </a:xfrm>
          <a:prstGeom prst="rect">
            <a:avLst/>
          </a:prstGeom>
          <a:noFill/>
        </p:spPr>
      </p:pic>
      <p:pic>
        <p:nvPicPr>
          <p:cNvPr id="98314" name="Picture 10" descr="FIT INDIA – De Paul School, Visakhapatnam"/>
          <p:cNvPicPr>
            <a:picLocks noChangeAspect="1" noChangeArrowheads="1"/>
          </p:cNvPicPr>
          <p:nvPr/>
        </p:nvPicPr>
        <p:blipFill>
          <a:blip r:embed="rId14" cstate="print"/>
          <a:srcRect l="2662" t="31634" r="59024" b="7616"/>
          <a:stretch>
            <a:fillRect/>
          </a:stretch>
        </p:blipFill>
        <p:spPr bwMode="auto">
          <a:xfrm>
            <a:off x="8215086" y="2423885"/>
            <a:ext cx="1757548" cy="1567544"/>
          </a:xfrm>
          <a:prstGeom prst="rect">
            <a:avLst/>
          </a:prstGeom>
          <a:noFill/>
        </p:spPr>
      </p:pic>
      <p:pic>
        <p:nvPicPr>
          <p:cNvPr id="20" name="Picture 2" descr="When Is Raksha Bandhan 2023? Know Date, Auspicious Time, Significance,  Rituals"/>
          <p:cNvPicPr>
            <a:picLocks noChangeAspect="1" noChangeArrowheads="1"/>
          </p:cNvPicPr>
          <p:nvPr/>
        </p:nvPicPr>
        <p:blipFill>
          <a:blip r:embed="rId15" cstate="print"/>
          <a:srcRect l="17448" t="5093" r="15144" b="21296"/>
          <a:stretch>
            <a:fillRect/>
          </a:stretch>
        </p:blipFill>
        <p:spPr bwMode="auto">
          <a:xfrm>
            <a:off x="7356926" y="3883660"/>
            <a:ext cx="1339547" cy="1023981"/>
          </a:xfrm>
          <a:prstGeom prst="rect">
            <a:avLst/>
          </a:prstGeom>
          <a:noFill/>
        </p:spPr>
      </p:pic>
      <p:pic>
        <p:nvPicPr>
          <p:cNvPr id="98316" name="Picture 12" descr="4 Essential Elements for Effective Training Session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5290" y="5404983"/>
            <a:ext cx="2181158" cy="1453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743200"/>
            <a:ext cx="6111010" cy="3683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Paper Bag Making Drive at The S.I.A College of Higher Education, NSS 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 – Tuesday (2 Weeks)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-15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243" y="2797629"/>
            <a:ext cx="3918857" cy="2939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7529" y="2806701"/>
            <a:ext cx="3541485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5900" y="2743200"/>
            <a:ext cx="3670300" cy="30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88342"/>
            <a:ext cx="6111010" cy="33092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Pledge on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Bharat at The S.I.A College of Higher Education, Classroom.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243" y="2844800"/>
            <a:ext cx="3918857" cy="283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7400" y="2844800"/>
            <a:ext cx="3543300" cy="287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6700" y="2857500"/>
            <a:ext cx="3848099" cy="283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989943"/>
            <a:ext cx="6111010" cy="30770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Drawing Competition on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Bharat at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Zilla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Parishad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School.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:03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7501" y="2844800"/>
            <a:ext cx="3967238" cy="283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0400" y="2806700"/>
            <a:ext cx="3670300" cy="287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5900" y="2857500"/>
            <a:ext cx="3619500" cy="283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3053" y="2794000"/>
            <a:ext cx="3776133" cy="28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0400" y="2832100"/>
            <a:ext cx="3670300" cy="2806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8600" y="2794001"/>
            <a:ext cx="3619500" cy="28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3149600"/>
            <a:ext cx="6111010" cy="27722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Maitri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Old Age Home.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882900"/>
            <a:ext cx="3733800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8500" y="2870200"/>
            <a:ext cx="3505200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3700" y="2873374"/>
            <a:ext cx="3429000" cy="274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 descr="WhatsApp Image 2023-07-05 at 3.28.55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7854" y="2715490"/>
            <a:ext cx="4156363" cy="3740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WhatsApp Image 2023-07-05 at 3.28.55 PM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7053" y="2687781"/>
            <a:ext cx="4087091" cy="371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95600"/>
            <a:ext cx="6111010" cy="3258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Awareness on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Bharat Pamphlet Distribution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6900" y="2786062"/>
            <a:ext cx="3733800" cy="2738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1800" y="2832100"/>
            <a:ext cx="3606800" cy="273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7500" y="2873375"/>
            <a:ext cx="3530600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3062515"/>
            <a:ext cx="6366328" cy="269965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Cotton Bag Distribution Drive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07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0" name="AutoShape 2" descr="blob:https://web.whatsapp.com/2ed4ed68-0c4c-48f1-a43e-cf9dd88e78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2" name="AutoShape 4" descr="blob:https://web.whatsapp.com/2ed4ed68-0c4c-48f1-a43e-cf9dd88e78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4" name="AutoShape 6" descr="blob:https://web.whatsapp.com/2ed4ed68-0c4c-48f1-a43e-cf9dd88e78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IMG-20230822-WA0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673" y="2612571"/>
            <a:ext cx="3398996" cy="3780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IMG-20230822-WA00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9074" y="2627086"/>
            <a:ext cx="3398996" cy="3715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IMG-20230819-WA0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74743" y="2656115"/>
            <a:ext cx="3551515" cy="3737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95600"/>
            <a:ext cx="6111010" cy="30262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Dombivli Bus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Depo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0" y="2819400"/>
            <a:ext cx="3733800" cy="29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0700" y="2844800"/>
            <a:ext cx="3467100" cy="29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7800" y="2819400"/>
            <a:ext cx="3543300" cy="30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3091543"/>
            <a:ext cx="6111010" cy="28593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Zilla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Parishad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School.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09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0" y="2755900"/>
            <a:ext cx="3733800" cy="311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0700" y="2781300"/>
            <a:ext cx="3683000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7800" y="2743200"/>
            <a:ext cx="3543300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95600"/>
            <a:ext cx="6111010" cy="31858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MMMD Tree Plantation at Sarvoday School,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Kolegaon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09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 descr="GPS_2023_07_12_12_34_02_1689145442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87" y="2654300"/>
            <a:ext cx="3599542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8000" y="2627086"/>
            <a:ext cx="3784600" cy="3329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3029" y="2679700"/>
            <a:ext cx="3679371" cy="330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3117275"/>
            <a:ext cx="5971309" cy="28190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Environment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:17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3106056"/>
            <a:ext cx="6111010" cy="28883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Survey on Wet &amp; Dry Waste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2794000"/>
            <a:ext cx="3670300" cy="295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1800" y="2755900"/>
            <a:ext cx="3632200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42900" y="2743200"/>
            <a:ext cx="3492500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3004456"/>
            <a:ext cx="6111010" cy="31060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Bharat in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Zilla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Parishad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School.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9857" y="2685712"/>
            <a:ext cx="3670300" cy="1813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4799988"/>
            <a:ext cx="3390900" cy="18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6700" y="2679700"/>
            <a:ext cx="3314700" cy="172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GPS_2023_08_16_10_12_05_169220412555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5" y="2960915"/>
            <a:ext cx="3994604" cy="296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8_16_10_10_49_169220404957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4456" y="4760686"/>
            <a:ext cx="3730171" cy="1886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95600"/>
            <a:ext cx="6111010" cy="3171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MMMD Veeron Ka Vandan at The S.I.A College of Higher Education, Auditorium.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6057" y="2641600"/>
            <a:ext cx="3570514" cy="1886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2228" y="2627086"/>
            <a:ext cx="3207657" cy="39914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GPS_2023_08_16_10_12_05_16922041255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656" y="2664748"/>
            <a:ext cx="3689802" cy="1863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PS_2023_08_16_10_10_49_169220404957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1543" y="4760686"/>
            <a:ext cx="3628571" cy="1886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GPS_2023_08_16_10_18_37_169220451704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60800" y="4746171"/>
            <a:ext cx="3715657" cy="191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1772" y="2496456"/>
            <a:ext cx="2743200" cy="41075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0285" y="2510971"/>
            <a:ext cx="3323772" cy="4020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GPS_2023_08_16_10_12_05_16922041255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3657" y="2519603"/>
            <a:ext cx="4281713" cy="1892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GPS_2023_08_16_10_18_37_169220451704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3658" y="4630057"/>
            <a:ext cx="4281714" cy="193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895600"/>
            <a:ext cx="6308270" cy="36938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District Level Poster Making &amp; Article Writing Competition at The S.I.A College of Higher Education, Classroom.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40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0514" y="2653029"/>
            <a:ext cx="3323772" cy="1889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2226" y="2525487"/>
            <a:ext cx="3541488" cy="1988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GPS_2023_08_16_10_18_37_169220451704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4042" y="2975430"/>
            <a:ext cx="4190071" cy="3077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IMG-20230822-WA0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79543" y="4775199"/>
            <a:ext cx="3323771" cy="1872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IMG-20230822-WA00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7713" y="4818742"/>
            <a:ext cx="3541487" cy="18650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931886"/>
            <a:ext cx="6308270" cy="269965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Dombivli Station.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6_17_11_06_02_16870233628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218" y="2757055"/>
            <a:ext cx="3768437" cy="3338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6_17_11_06_45_16870234057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4910" y="2812472"/>
            <a:ext cx="3837708" cy="3325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GPS_2023_06_17_11_04_40_168702328096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5019" y="2826327"/>
            <a:ext cx="3560618" cy="332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914" y="2859314"/>
            <a:ext cx="3820886" cy="303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1543" y="2844800"/>
            <a:ext cx="3672114" cy="29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5771" y="2819400"/>
            <a:ext cx="3454400" cy="30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931885"/>
            <a:ext cx="6308270" cy="29028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MMMD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Panch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Pran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Pledge at The S.I.A College of Higher Education, Ground.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913" y="2844800"/>
            <a:ext cx="3918857" cy="317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6057" y="2815771"/>
            <a:ext cx="3614057" cy="321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8686" y="2844800"/>
            <a:ext cx="3628571" cy="320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931885"/>
            <a:ext cx="6308270" cy="29028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Paper Bag Distribution Drive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913" y="2859314"/>
            <a:ext cx="3918857" cy="3120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8001" y="2859314"/>
            <a:ext cx="3672114" cy="310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8686" y="2859314"/>
            <a:ext cx="3628571" cy="3135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46701" y="2757714"/>
            <a:ext cx="6111010" cy="32657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Cotton Bag Making Drive at The S.I.A College of Higher Education, NSS 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 - Thursday (2 Weeks)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:15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-31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August 2023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913" y="2948333"/>
            <a:ext cx="3918857" cy="2942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4457" y="2931886"/>
            <a:ext cx="3715658" cy="298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8686" y="2946400"/>
            <a:ext cx="3628571" cy="2975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931885"/>
            <a:ext cx="6308270" cy="29028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Swachh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Bharat in Community.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Saturday.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913" y="2888343"/>
            <a:ext cx="3918857" cy="3077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8001" y="2888343"/>
            <a:ext cx="3672114" cy="304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8686" y="2873829"/>
            <a:ext cx="3628571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931885"/>
            <a:ext cx="6308270" cy="29028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Environmental Awareness Session at The S.I.A College of Higher Education, Auditorium.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:28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895600"/>
            <a:ext cx="6139542" cy="3418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Observing International Yoga Day Protocol at Maitri Old Age Home.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:19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2023</a:t>
            </a:r>
            <a:endParaRPr lang="zh-CN" altLang="en-US" sz="40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5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7_12_12_31_05_16891452650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057" y="2957286"/>
            <a:ext cx="3773713" cy="2939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9943" y="3035300"/>
            <a:ext cx="3730172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6744" y="2960915"/>
            <a:ext cx="3657599" cy="2879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3236686"/>
            <a:ext cx="5785756" cy="21045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FIT India Run 2.0 at 90Feet Road,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Khambalpada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29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2946400"/>
            <a:ext cx="3730172" cy="2888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6744" y="2960914"/>
            <a:ext cx="3657599" cy="2917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8515" y="2979056"/>
            <a:ext cx="3831770" cy="2873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33787" y="2946400"/>
            <a:ext cx="6061528" cy="26706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Rakhi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Making Drive at The S.I.A College of Higher Education, NSS Room.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29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6400" y="2931887"/>
            <a:ext cx="3628571" cy="2973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2229" y="2946401"/>
            <a:ext cx="3715657" cy="2931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80114" y="2931886"/>
            <a:ext cx="3541486" cy="297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Rakshabandhan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sz="32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Ramnagar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Police Station &amp; RTO.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31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2991757"/>
            <a:ext cx="3730172" cy="279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9314" y="3004456"/>
            <a:ext cx="3526972" cy="2917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8515" y="2979056"/>
            <a:ext cx="3831770" cy="287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3004457"/>
            <a:ext cx="3730172" cy="2815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03199" y="2960914"/>
            <a:ext cx="3730171" cy="284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8515" y="2979056"/>
            <a:ext cx="3831769" cy="287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r>
              <a:rPr lang="en-IN" sz="280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 b="1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r>
              <a:rPr lang="en-IN" sz="280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>
                <a:latin typeface="Times New Roman" pitchFamily="18" charset="0"/>
                <a:cs typeface="Times New Roman" pitchFamily="18" charset="0"/>
              </a:rPr>
            </a:br>
            <a:endParaRPr lang="en-I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9821" y="3395680"/>
            <a:ext cx="454296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SEPTEMBER 2023-24</a:t>
            </a:r>
          </a:p>
        </p:txBody>
      </p:sp>
      <p:pic>
        <p:nvPicPr>
          <p:cNvPr id="99330" name="Picture 2" descr="Parade PNG Images With Transparent Background | Free Download On Lov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2832" y="4746171"/>
            <a:ext cx="2547255" cy="1698170"/>
          </a:xfrm>
          <a:prstGeom prst="rect">
            <a:avLst/>
          </a:prstGeom>
          <a:noFill/>
        </p:spPr>
      </p:pic>
      <p:pic>
        <p:nvPicPr>
          <p:cNvPr id="99332" name="Picture 4" descr="310+ Pottery Wheel Illustrations, Royalty-Free Vector Graphics &amp; Clip Art -  iStock | Pottery, Clay, Pottery making"/>
          <p:cNvPicPr>
            <a:picLocks noChangeAspect="1" noChangeArrowheads="1"/>
          </p:cNvPicPr>
          <p:nvPr/>
        </p:nvPicPr>
        <p:blipFill>
          <a:blip r:embed="rId5" cstate="print"/>
          <a:srcRect l="8466" t="4883" r="8123"/>
          <a:stretch>
            <a:fillRect/>
          </a:stretch>
        </p:blipFill>
        <p:spPr bwMode="auto">
          <a:xfrm>
            <a:off x="478973" y="2554515"/>
            <a:ext cx="1871012" cy="2133600"/>
          </a:xfrm>
          <a:prstGeom prst="rect">
            <a:avLst/>
          </a:prstGeom>
          <a:noFill/>
        </p:spPr>
      </p:pic>
      <p:pic>
        <p:nvPicPr>
          <p:cNvPr id="8" name="Picture 4" descr="Wet or Dry? How to segregate and manage waste. - Protech Tarun Nagar"/>
          <p:cNvPicPr>
            <a:picLocks noChangeAspect="1" noChangeArrowheads="1"/>
          </p:cNvPicPr>
          <p:nvPr/>
        </p:nvPicPr>
        <p:blipFill>
          <a:blip r:embed="rId6" cstate="print"/>
          <a:srcRect l="3173" t="33781" r="36181" b="23821"/>
          <a:stretch>
            <a:fillRect/>
          </a:stretch>
        </p:blipFill>
        <p:spPr bwMode="auto">
          <a:xfrm>
            <a:off x="0" y="4971518"/>
            <a:ext cx="2673104" cy="1401573"/>
          </a:xfrm>
          <a:prstGeom prst="rect">
            <a:avLst/>
          </a:prstGeom>
          <a:noFill/>
        </p:spPr>
      </p:pic>
      <p:pic>
        <p:nvPicPr>
          <p:cNvPr id="6146" name="Picture 2" descr="290+ Cancer Patient White Background Illustrations, Royalty-Free Vector  Graphics &amp; Clip Art - iStock"/>
          <p:cNvPicPr>
            <a:picLocks noChangeAspect="1" noChangeArrowheads="1"/>
          </p:cNvPicPr>
          <p:nvPr/>
        </p:nvPicPr>
        <p:blipFill>
          <a:blip r:embed="rId7" cstate="print"/>
          <a:srcRect l="9781" t="13014" r="9049" b="12522"/>
          <a:stretch>
            <a:fillRect/>
          </a:stretch>
        </p:blipFill>
        <p:spPr bwMode="auto">
          <a:xfrm>
            <a:off x="3183909" y="4125359"/>
            <a:ext cx="2413328" cy="1436152"/>
          </a:xfrm>
          <a:prstGeom prst="rect">
            <a:avLst/>
          </a:prstGeom>
          <a:noFill/>
        </p:spPr>
      </p:pic>
      <p:pic>
        <p:nvPicPr>
          <p:cNvPr id="10" name="Picture 9" descr="Young People's Theatre Company, Inc. | Michigan City IN"/>
          <p:cNvPicPr>
            <a:picLocks noChangeAspect="1" noChangeArrowheads="1"/>
          </p:cNvPicPr>
          <p:nvPr/>
        </p:nvPicPr>
        <p:blipFill>
          <a:blip r:embed="rId8" cstate="print"/>
          <a:srcRect l="12557" t="13631" r="11506" b="8131"/>
          <a:stretch>
            <a:fillRect/>
          </a:stretch>
        </p:blipFill>
        <p:spPr bwMode="auto">
          <a:xfrm>
            <a:off x="9711376" y="2720438"/>
            <a:ext cx="1718623" cy="1770703"/>
          </a:xfrm>
          <a:prstGeom prst="rect">
            <a:avLst/>
          </a:prstGeom>
          <a:noFill/>
        </p:spPr>
      </p:pic>
      <p:pic>
        <p:nvPicPr>
          <p:cNvPr id="11" name="Picture 4" descr="Stage play Vectors &amp; Illustrations for Free Download | Freepi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64686" y="4808188"/>
            <a:ext cx="2832276" cy="1814285"/>
          </a:xfrm>
          <a:prstGeom prst="rect">
            <a:avLst/>
          </a:prstGeom>
          <a:noFill/>
        </p:spPr>
      </p:pic>
      <p:pic>
        <p:nvPicPr>
          <p:cNvPr id="12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12555" y="5670484"/>
            <a:ext cx="1605808" cy="113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Pre – SRD Selection at The S.I.A College of Higher Education, Ground.</a:t>
            </a: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Tuesday.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05</a:t>
            </a:r>
            <a:r>
              <a:rPr lang="en-US" sz="32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32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September 2023.</a:t>
            </a:r>
            <a:endParaRPr lang="zh-CN" alt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10" descr="GPS_2023_06_19_11_12_21_16871965411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928" y="3172690"/>
            <a:ext cx="5140035" cy="321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6_19_11_14_38_168719667897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6836" y="3172691"/>
            <a:ext cx="5403272" cy="322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9943" y="2960914"/>
            <a:ext cx="3730172" cy="2931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03199" y="2984500"/>
            <a:ext cx="3730171" cy="290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8515" y="2979056"/>
            <a:ext cx="3831769" cy="2873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Amrit 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Kalash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Making Drive at The S.I.A College of Higher Education, NSS Room.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Friday &amp; Saturday.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&amp; 09th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07_12_12_35_36_1689145536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1257" y="2447469"/>
            <a:ext cx="3410857" cy="1906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lashmob on Kargil Vijay Diwas 26-07-2023\GPS_2023_07_27_07_06_45_169046500584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7029" y="2473778"/>
            <a:ext cx="3483428" cy="1785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GPS_2023_08_29_01_05_43_169329454357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4916" y="2801256"/>
            <a:ext cx="3004456" cy="3309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GPS_2023_09_10_02_56_18_16943379782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95770" y="4738915"/>
            <a:ext cx="3367315" cy="1923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PS_2023_09_10_02_44_18_169433725884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766" y="4463144"/>
            <a:ext cx="1583870" cy="21118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GPS_2023_09_10_02_44_59_169433729912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28421" y="4470400"/>
            <a:ext cx="1600201" cy="213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Amrit 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Kalash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The S.I.A College of Higher Education, Ground.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 descr="GPS_2023_09_11_10_04_46_169440688697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7601" y="2728686"/>
            <a:ext cx="2352222" cy="343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09_11_10_06_27_169440698772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50991" y="2743199"/>
            <a:ext cx="2383066" cy="3512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PS_2023_09_11_10_07_26_169440704695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5658" y="2714172"/>
            <a:ext cx="4847771" cy="341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UNICEF Session on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Anameia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The S.I.A College of Higher Education,  Auditorium.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10_01_01_49_13_16961483531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965" y="2743201"/>
            <a:ext cx="2242456" cy="2989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GPS_2023_10_01_01_49_39_16961483792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0057" y="2728686"/>
            <a:ext cx="2307771" cy="305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10_01_01_51_44_169614850419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628" y="2772229"/>
            <a:ext cx="3193144" cy="296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GPS_2023_10_01_01_50_23_169614842393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4055" y="2757714"/>
            <a:ext cx="3280229" cy="301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Mandal Awareness on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at Dombivli West.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Monday.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18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 descr="GPS_2023_10_01_10_35_10_16961799101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0744" y="2830285"/>
            <a:ext cx="4238172" cy="317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GPS_2023_09_30_11_15_33_169609593319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7600" y="2801258"/>
            <a:ext cx="4238171" cy="320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Mandal Awareness Drive on at Dombivli West.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6401" y="2786743"/>
            <a:ext cx="5971309" cy="37156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Observing International Yoga Day Protocol at The S.I.A College of Higher Education, Classroom.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</a:t>
            </a:r>
            <a:r>
              <a:rPr lang="en-US" sz="36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Mon, Tue &amp; Wednesday</a:t>
            </a:r>
            <a:endParaRPr lang="en-US" sz="36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 :19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-21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June 2023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 descr="GPS_2023_09_30_11_21_41_169609630144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72" y="2801257"/>
            <a:ext cx="3986590" cy="3149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PS_2023_09_30_11_24_25_169609646549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9772" y="2772230"/>
            <a:ext cx="4044648" cy="3222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1_21_20_169609628014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39239" y="2772230"/>
            <a:ext cx="3406018" cy="3222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Khumbarkhan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10" descr="GPS_2023_09_30_06_44_26_16960364661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4630" y="2931886"/>
            <a:ext cx="3425371" cy="283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GPS_2023_09_30_06_45_41_16960365410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285" y="2931887"/>
            <a:ext cx="3658503" cy="2859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9_30_06_46_38_16960365989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6434" y="2917372"/>
            <a:ext cx="3522766" cy="284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Dombivli.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1_04_51_169609529147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6858" y="2960915"/>
            <a:ext cx="3846286" cy="296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1_05_55_16960953552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2960914"/>
            <a:ext cx="3504205" cy="2960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GPS_2023_09_30_11_06_23_169609538347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47314" y="2960913"/>
            <a:ext cx="3265714" cy="3018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Reti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Bandar.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10" descr="GPS_2023_09_30_06_59_33_1696037373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6972" y="2670629"/>
            <a:ext cx="4354285" cy="336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GPS_2023_09_30_07_00_23_169603742328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57" y="2670628"/>
            <a:ext cx="2917372" cy="334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GPS_2023_09_30_10_11_01_169609206108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11886" y="2685143"/>
            <a:ext cx="3773714" cy="333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Drive at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Saat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-Pool Jetty.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Wednesday.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20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1"/>
          <p:cNvSpPr/>
          <p:nvPr/>
        </p:nvSpPr>
        <p:spPr>
          <a:xfrm>
            <a:off x="2583767" y="235528"/>
            <a:ext cx="71792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</a:p>
          <a:p>
            <a:pPr algn="ctr"/>
            <a:r>
              <a:rPr lang="en-IN" sz="23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300"/>
          </a:p>
        </p:txBody>
      </p:sp>
      <p:pic>
        <p:nvPicPr>
          <p:cNvPr id="2097188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834" y="374286"/>
            <a:ext cx="2265680" cy="1699260"/>
          </a:xfrm>
          <a:prstGeom prst="rect">
            <a:avLst/>
          </a:prstGeom>
        </p:spPr>
      </p:pic>
      <p:pic>
        <p:nvPicPr>
          <p:cNvPr id="2097189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364" y="295851"/>
            <a:ext cx="1709297" cy="1709297"/>
          </a:xfrm>
          <a:prstGeom prst="rect">
            <a:avLst/>
          </a:prstGeom>
        </p:spPr>
      </p:pic>
      <p:sp>
        <p:nvSpPr>
          <p:cNvPr id="1048636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637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GPS_2023_09_30_10_52_12_169609453209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1430" y="2844800"/>
            <a:ext cx="3556000" cy="3294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PS_2023_09_30_10_52_41_16960945612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508" y="2844800"/>
            <a:ext cx="2629805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GPS_2023_09_30_10_53_16_16960945961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972" y="2859314"/>
            <a:ext cx="2482258" cy="333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2" y="180109"/>
            <a:ext cx="8368146" cy="1801091"/>
          </a:xfrm>
        </p:spPr>
        <p:txBody>
          <a:bodyPr>
            <a:normAutofit fontScale="90000"/>
          </a:bodyPr>
          <a:lstStyle/>
          <a:p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Re-Accredited B+ by NAAC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Dombivli Gymkhana Road,</a:t>
            </a:r>
            <a:b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500">
                <a:latin typeface="Times New Roman" panose="02020603050405020304" pitchFamily="18" charset="0"/>
                <a:cs typeface="Times New Roman" panose="02020603050405020304" pitchFamily="18" charset="0"/>
              </a:rPr>
              <a:t>Near Balaji Mandir, Dombivli (East), 421203.</a:t>
            </a:r>
            <a:endParaRPr lang="en-IN" sz="25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2187" y="2815771"/>
            <a:ext cx="6061528" cy="30334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800" b="1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Mandal Collection Drive at Dombivli East.</a:t>
            </a: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Day: Thursday.</a:t>
            </a:r>
            <a:endParaRPr lang="en-US" sz="32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21</a:t>
            </a:r>
            <a:r>
              <a:rPr lang="en-US" sz="2800" b="1" baseline="3000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2023.</a:t>
            </a:r>
            <a:endParaRPr lang="zh-CN" altLang="en-US" sz="2800" b="1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ogos-of-green-tree-leaf-nature-vector-v4_312506-original-PhotoRoom.jpg"/>
          <p:cNvPicPr>
            <a:picLocks noChangeAspect="1"/>
          </p:cNvPicPr>
          <p:nvPr/>
        </p:nvPicPr>
        <p:blipFill>
          <a:blip r:embed="rId4" cstate="print"/>
          <a:srcRect l="17273" t="19891" r="37637" b="21636"/>
          <a:stretch>
            <a:fillRect/>
          </a:stretch>
        </p:blipFill>
        <p:spPr>
          <a:xfrm>
            <a:off x="263237" y="2549238"/>
            <a:ext cx="4000035" cy="324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64" y="4170218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algn="ctr"/>
            <a:r>
              <a:rPr lang="en-IN" sz="2800" b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2023-24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187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188" baseType="lpstr">
      <vt:lpstr>Office Theme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  <vt:lpstr>The South Indian Association’s The S.I.A. College of Higher Education                Affiliated to University of Mumbai Re-Accredited B+ by NAAC P-88, MIDC Residential Area Dombivli Gymkhana Road, Near Balaji Mandir, Dombivli (East), 421203.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Nandini</dc:creator>
  <cp:revision>2</cp:revision>
  <dcterms:created xsi:type="dcterms:W3CDTF">2021-07-23T17:06:29Z</dcterms:created>
  <dcterms:modified xsi:type="dcterms:W3CDTF">2024-12-03T17:03:10Z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b844471d959a478d81a6420084ebf37c</vt:lpwstr>
  </property>
</Properties>
</file>